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66" r:id="rId5"/>
    <p:sldId id="290" r:id="rId6"/>
    <p:sldId id="287" r:id="rId7"/>
    <p:sldId id="259" r:id="rId8"/>
    <p:sldId id="260" r:id="rId9"/>
    <p:sldId id="261" r:id="rId10"/>
    <p:sldId id="263" r:id="rId11"/>
    <p:sldId id="278" r:id="rId12"/>
    <p:sldId id="264" r:id="rId13"/>
    <p:sldId id="265" r:id="rId14"/>
    <p:sldId id="267" r:id="rId15"/>
    <p:sldId id="268" r:id="rId16"/>
    <p:sldId id="289" r:id="rId17"/>
    <p:sldId id="288" r:id="rId18"/>
    <p:sldId id="292" r:id="rId19"/>
    <p:sldId id="293" r:id="rId20"/>
    <p:sldId id="291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2" r:id="rId29"/>
    <p:sldId id="304" r:id="rId30"/>
    <p:sldId id="301" r:id="rId31"/>
    <p:sldId id="303" r:id="rId32"/>
    <p:sldId id="305" r:id="rId33"/>
    <p:sldId id="306" r:id="rId34"/>
    <p:sldId id="308" r:id="rId35"/>
    <p:sldId id="307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7" r:id="rId44"/>
    <p:sldId id="316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52928" cy="792088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 smtClean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Загальні відомості про Німеччину</a:t>
            </a:r>
            <a:endParaRPr lang="ru-RU" sz="3200" b="1" i="1" dirty="0">
              <a:solidFill>
                <a:srgbClr val="FF0000"/>
              </a:solidFill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2468" name="Picture 4" descr="http://avotur.com/local/image/219/004/kmexm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572500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088" y="260648"/>
            <a:ext cx="377991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Вищим органом виконавчої влади в Німеччині є </a:t>
            </a:r>
            <a:r>
              <a:rPr lang="uk-UA" sz="2000" b="1" dirty="0" smtClean="0">
                <a:latin typeface="Bookman Old Style" pitchFamily="18" charset="0"/>
                <a:cs typeface="Arial" pitchFamily="34" charset="0"/>
              </a:rPr>
              <a:t>федеральний уряд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, який очолює </a:t>
            </a:r>
            <a:r>
              <a:rPr lang="uk-UA" sz="2000" b="1" dirty="0" smtClean="0">
                <a:latin typeface="Bookman Old Style" pitchFamily="18" charset="0"/>
                <a:cs typeface="Arial" pitchFamily="34" charset="0"/>
              </a:rPr>
              <a:t>федеральний канцлер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. </a:t>
            </a:r>
          </a:p>
          <a:p>
            <a:endParaRPr lang="uk-UA" sz="2000" dirty="0" smtClean="0">
              <a:latin typeface="Bookman Old Style" pitchFamily="18" charset="0"/>
              <a:cs typeface="Arial" pitchFamily="34" charset="0"/>
            </a:endParaRPr>
          </a:p>
          <a:p>
            <a:r>
              <a:rPr lang="uk-UA" sz="2000" b="1" dirty="0" smtClean="0">
                <a:latin typeface="Bookman Old Style" pitchFamily="18" charset="0"/>
                <a:cs typeface="Arial" pitchFamily="34" charset="0"/>
              </a:rPr>
              <a:t>Канцлер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 обирається строком на </a:t>
            </a:r>
            <a:r>
              <a:rPr lang="uk-UA" sz="2000" b="1" dirty="0" smtClean="0">
                <a:latin typeface="Bookman Old Style" pitchFamily="18" charset="0"/>
                <a:cs typeface="Arial" pitchFamily="34" charset="0"/>
              </a:rPr>
              <a:t>4 роки </a:t>
            </a:r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виключною більшістю бундестагу. </a:t>
            </a:r>
          </a:p>
          <a:p>
            <a:endParaRPr lang="uk-UA" sz="2000" dirty="0" smtClean="0">
              <a:latin typeface="Bookman Old Style" pitchFamily="18" charset="0"/>
              <a:cs typeface="Arial" pitchFamily="34" charset="0"/>
            </a:endParaRPr>
          </a:p>
          <a:p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Згідно з конституцією канцлер визначає основні положення політики держави, формує кабінет міністрів. </a:t>
            </a:r>
          </a:p>
          <a:p>
            <a:endParaRPr lang="uk-UA" sz="2000" dirty="0" smtClean="0">
              <a:latin typeface="Bookman Old Style" pitchFamily="18" charset="0"/>
              <a:cs typeface="Arial" pitchFamily="34" charset="0"/>
            </a:endParaRPr>
          </a:p>
          <a:p>
            <a:r>
              <a:rPr lang="uk-UA" sz="2000" dirty="0" smtClean="0">
                <a:latin typeface="Bookman Old Style" pitchFamily="18" charset="0"/>
                <a:cs typeface="Arial" pitchFamily="34" charset="0"/>
              </a:rPr>
              <a:t>Сьогодні федеральним канцлером є </a:t>
            </a:r>
            <a:r>
              <a:rPr lang="uk-UA" sz="2000" b="1" u="sng" dirty="0" smtClean="0">
                <a:latin typeface="Bookman Old Style" pitchFamily="18" charset="0"/>
                <a:cs typeface="Arial" pitchFamily="34" charset="0"/>
              </a:rPr>
              <a:t>Ангела </a:t>
            </a:r>
            <a:r>
              <a:rPr lang="uk-UA" sz="2000" b="1" u="sng" dirty="0" err="1" smtClean="0">
                <a:latin typeface="Bookman Old Style" pitchFamily="18" charset="0"/>
                <a:cs typeface="Arial" pitchFamily="34" charset="0"/>
              </a:rPr>
              <a:t>Меркель</a:t>
            </a:r>
            <a:r>
              <a:rPr lang="uk-UA" sz="2000" b="1" u="sng" dirty="0" smtClean="0">
                <a:latin typeface="Bookman Old Style" pitchFamily="18" charset="0"/>
                <a:cs typeface="Arial" pitchFamily="34" charset="0"/>
              </a:rPr>
              <a:t>.</a:t>
            </a:r>
            <a:endParaRPr lang="ru-RU" sz="2000" b="1" dirty="0"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7625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6" name="Picture 4" descr="http://i1.poltava.pl.ua/news/223/22252/content/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645024"/>
            <a:ext cx="3960440" cy="2952328"/>
          </a:xfrm>
          <a:prstGeom prst="rect">
            <a:avLst/>
          </a:prstGeom>
          <a:noFill/>
        </p:spPr>
      </p:pic>
      <p:sp>
        <p:nvSpPr>
          <p:cNvPr id="53250" name="AutoShape 2" descr="Картинки по запросу &quot;Ангела Меркел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ведомство канцле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496944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272808" cy="64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http://flagvruki.com/upload/medialibrary/296/chancellor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712968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827584" y="5306725"/>
            <a:ext cx="77048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Німеччина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– розвинута капіталістична держава, яка входить до Європейського Союзу, член «Великої сімки», її економіка –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третя у світі. 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73733" name="AutoShape 5" descr="https://encrypted-tbn0.gstatic.com/images?q=tbn:ANd9GcSyqu6m7gUSsFeOalGuX2m9AWxl51_iEwmK6sjGCdc8rNp2VBs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3735" name="AutoShape 7" descr="https://encrypted-tbn0.gstatic.com/images?q=tbn:ANd9GcSyqu6m7gUSsFeOalGuX2m9AWxl51_iEwmK6sjGCdc8rNp2VBs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284984"/>
            <a:ext cx="228746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8" name="Picture 10" descr="http://image.zn.ua/media/images/original/Jun2014/90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6429375" cy="4536504"/>
          </a:xfrm>
          <a:prstGeom prst="rect">
            <a:avLst/>
          </a:prstGeom>
          <a:noFill/>
        </p:spPr>
      </p:pic>
      <p:pic>
        <p:nvPicPr>
          <p:cNvPr id="73740" name="Picture 12" descr="http://durdom.in.ua/public/main/photos/photo_46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548680"/>
            <a:ext cx="2304256" cy="2397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395536" y="5733256"/>
            <a:ext cx="81369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Найбільші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міста Німеччини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: Берлін,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Гамбург, Мюнхен, Лейпциг,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Дрезден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та інші. 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4755" name="Picture 3" descr="http://melportal.com/wp-content/themes/sliding-door/images/berl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52936"/>
            <a:ext cx="2571750" cy="2664296"/>
          </a:xfrm>
          <a:prstGeom prst="rect">
            <a:avLst/>
          </a:prstGeom>
          <a:noFill/>
        </p:spPr>
      </p:pic>
      <p:pic>
        <p:nvPicPr>
          <p:cNvPr id="74757" name="Picture 5" descr="http://travel-eu.net/wp-content/uploads/2012/11/hamburg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608512" cy="2952328"/>
          </a:xfrm>
          <a:prstGeom prst="rect">
            <a:avLst/>
          </a:prstGeom>
          <a:noFill/>
        </p:spPr>
      </p:pic>
      <p:pic>
        <p:nvPicPr>
          <p:cNvPr id="74759" name="Picture 7" descr="http://cip-travel.ru/images/content/excs/muni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3672408" cy="2376264"/>
          </a:xfrm>
          <a:prstGeom prst="rect">
            <a:avLst/>
          </a:prstGeom>
          <a:noFill/>
        </p:spPr>
      </p:pic>
      <p:pic>
        <p:nvPicPr>
          <p:cNvPr id="74761" name="Picture 9" descr="http://germany.ua/upload/iblock/8db/leyptsig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212976"/>
            <a:ext cx="2466975" cy="2520280"/>
          </a:xfrm>
          <a:prstGeom prst="rect">
            <a:avLst/>
          </a:prstGeom>
          <a:noFill/>
        </p:spPr>
      </p:pic>
      <p:pic>
        <p:nvPicPr>
          <p:cNvPr id="74763" name="Picture 11" descr="http://travel-wiki.ru/images/articles/196/dresden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284984"/>
            <a:ext cx="3384376" cy="2425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62068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 err="1" smtClean="0">
                <a:latin typeface="Arial" pitchFamily="34" charset="0"/>
                <a:cs typeface="Arial" pitchFamily="34" charset="0"/>
              </a:rPr>
              <a:t>Правові</a:t>
            </a:r>
            <a:r>
              <a:rPr lang="ru-RU" sz="3600" b="1" i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u="sng" dirty="0" err="1" smtClean="0">
                <a:latin typeface="Arial" pitchFamily="34" charset="0"/>
                <a:cs typeface="Arial" pitchFamily="34" charset="0"/>
              </a:rPr>
              <a:t>основи</a:t>
            </a:r>
            <a:r>
              <a:rPr lang="ru-RU" sz="3600" b="1" i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u="sng" dirty="0" err="1" smtClean="0">
                <a:latin typeface="Arial" pitchFamily="34" charset="0"/>
                <a:cs typeface="Arial" pitchFamily="34" charset="0"/>
              </a:rPr>
              <a:t>діяльності</a:t>
            </a:r>
            <a:r>
              <a:rPr lang="ru-RU" sz="3600" b="1" i="1" u="sng" dirty="0" smtClean="0">
                <a:latin typeface="Arial" pitchFamily="34" charset="0"/>
                <a:cs typeface="Arial" pitchFamily="34" charset="0"/>
              </a:rPr>
              <a:t> ЗМІ в </a:t>
            </a:r>
            <a:r>
              <a:rPr lang="ru-RU" sz="3600" b="1" i="1" u="sng" dirty="0" err="1" smtClean="0">
                <a:latin typeface="Arial" pitchFamily="34" charset="0"/>
                <a:cs typeface="Arial" pitchFamily="34" charset="0"/>
              </a:rPr>
              <a:t>Німеччині</a:t>
            </a:r>
            <a:endParaRPr lang="ru-RU" sz="3600" b="1" i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AutoShape 2" descr="data:image/jpeg;base64,/9j/4AAQSkZJRgABAQAAAQABAAD/2wCEAAkGBxITEhQUExQWFhQXFxgXFRcVFhUXFxYXGBcWFxkYGBUYHCgiGBolHBUUITEhJSkrLi4uFx8zODMsNygtLisBCgoKDg0OGxAQGiwkHyQtNC0tKyw3LCwsLCwsLC0sLCwsLCwsLCwsLCwsLCwsLCwsLCwsLCwsLCwsLCwsLCwsLP/AABEIALEA8AMBIgACEQEDEQH/xAAcAAAABwEBAAAAAAAAAAAAAAAAAQIDBAUGBwj/xABJEAACAQIDBQQECQoFAwUBAAABAgMAEQQSIQUGMUFREyJhcTKBkbEUI0JSc6GywfAHJDM0YnKis9HhdIKSwvFDU3UWk6PDxBX/xAAaAQACAwEBAAAAAAAAAAAAAAAAAQIDBQQG/8QALBEAAgIBBAEDAgYDAQAAAAAAAAECEQMEEiExQQUTUSLBQmFxgaGxFDLxM//aAAwDAQACEQMRAD8AszSDR3ojXUQEE0L0CKKigDor0KI06AO9KvTd6PNSoBzNQvSL0L0UAstSTSS1ANTAF6O9FQtQACaPZ2KR2xKgEmCNczX0WSR8irbmQFkvfhp0qg3i252RMUZ+M+Ww/wCkOg/bOnDhpzIqZuVhezwMj8DNiUX/ACQxXH8Uhq54WsW9/sKy0Yan11rPyfjvyn9lfeayb8SfE+81sPyejWbyT3vXLk6Guyk3qP53N5j7IqpBq03p/W5v3h9laqqlHoBV6F6QaMmnQCr0AaTejAooA6FFRgU6AOhQNGtABEUKM0RoAF6O9IFAmmAdFRMaK9IA6STQvQNAAJpN6O9EKAFXo6TmoXoELFERRCjHl7P6UDDAqg3i3i7MmGAgy/LfiIR7jJc8OXnULeTenJeLDm78HkGoX9iM8C/G54D3ZmOGwyjjxY9Tz9Q95vXVp9O5u30RbH8JHc+AJJv8pupPPib+Jrpez48uDwa9Vlk/9yWw+pDXPYFAFh+OddKkjyphU+bhof4szf7q6fUPphGP5iiNVsfyej9Ofo/99Yytp+T1e7MfFPc39ayMnRNdme3n/Wp/3h9laqzVnvGfzqb9/wC4VV1KPQBGjFCjAqQAUUq1FelCkAoCjpBNANQAdGBQBoqAFAUCKLNRE0UARpJo70g1IAUdqANETQIKhagKFACbUdHaipAEKOiDVE2ltGKBM8rhRyHEseirzPjToCWWsCTYAC5JNgB1J5CsVvHvUXzRYc2j4NLwL+CfNXqeJ8BVTtveCTFHL6EN9EB1boXPPy5VAweHzm3yRqfAVfiw2wJezYLDOdOSD3tU5VA0Hr86INe54AaDyoyxt3RqdBfkObVtY4KCpFd2BNb9B9wrqW0z34foMP8AyxXMYk0ta3Eanj410/Hm7Qnrh8Of/iH9Kz/Ufw/v9icPJABrdfk+Hxcv7w91YVRW93AX4qQ/t/7RWTk6Jrsye3/1mf6Q/dVfap+3P1ib6RvfUE1KPQgWoxRCgTTABoXoqFMAXoCioWoAWDRg03elA0AKJojSSaK9AAJor0KFqZEMUCaMCiYUDCYUQFKBorUgE/jwoeVKcgAkkAAXJJAAHUmsDvHvkzkx4bROBk5ty7vzR51KMW+BF9t/eaPD91SGl5KNQOmb+lYHGYmSZ88pJJ4A8vDy8BTmx9mmaTIDZyrEE6gkC4BPK/C9OY7ANCwRyM+W7AG+S/AE82trp1FWxlBS2J8/yOvJFynzP4t9/sq1ghyrl5nU1Z7J2Z+bgRgSz4k5cigloI4GDMT+07MovawVW142gBtM3s8/OtLSxSTk+yMhDd5go4c6sEsNefAVCjiyi/U609A9yb8uFdUPz8kSYi8+db+MlosIx54aL+HOv3VzCfaAUacv6HhXT8HC8cGHhe2aOIZtO8GcM5QnjZc49dZ/qM01FIlBDIX2W+ut9uGPiG+kP2VrDZCK3u46/m5/fPuWsfL0WIxm1x8fN9I/vNRliqwx9jNL9I/2jTBFTXQiI0dIyVNIFNlKYEcR0rsqeCUoUARuzpp6msL1HeM3osBgtRFqDLSMtSEKz0L0WWiIoAdtRgU5loGkMSBS7UVKBoAQVprEzJGheRgqLxJ4f3PhTmNxkcMZkkYKi8Tz8AOprku8u8EmMkA9GJT3EB0H7TdWqUYt8iJW828b4s5I7pADoObn5zfcOVVEcVuX9+f9aXDGtwCbL1tfS45czWvnxGGGFjAch3iZI5GjzPlRgDmt6AJ0v4VLJk9ralFu3XHgaRQ7F2m8DqQTkvd1FrP4H/mly4mWcq0pUsosCFAPWxI4gcr1Ehgvx9nSp8SitDT6SLn7rXJFy4o0u6WKhhjxkk7MmeNMLE6DMyGUSM5C8wAq38DWew68Bpp04cOVJlPsHvsOXXl66n4vZU0Co7L3Hydm/AOXTtLL1yg6nlXTGMYZG75l9iPaI2L9HyqJjsYAMq8fd/epOLxKoupuenMmqaEFjc+ujNk52x7BLyXW6OzhPi8PG4BV5Vzg8DGvfe/mqsPXXVmlLsXPFyWPhe5rAfk0QNjATyjlYDpaJwPf9dbyM8PL7jWVq+JJfkTQTCtxuYtsP/mP3ViAfurd7oj82XzNcWTokjEY1vjZf33+0aavTmJ9N/32+0abqaECgaFETQAdChRXoAIUCmlGDR3pgR3jpsx1JIqJtHGRwoXkdVXlfUseiKNXPHQeu1DYChHel4OJZFldWBWJgjkcO0b/AKanhmAsSOVxfjWD2pvLiMS6w4dWQSMEjQH42RmIALuPQXwX1k8uiDAR4WOPCRG6QAgn58rayv7dB0sfXHdbpDoZNJo6FqkIICmsXiUiQvIbKPaTyAHM+FPj8eXWuc71ba7ViwPcFxENNF5t4luN/ZXRp8PuN30uxNlLvXt98VJ0RfRW97edtCfGq7BRaFuvCnMNg2OpFunl4VYLGALD7/fXSsS7FYx2Jtciw6nhpxp1V5fgV0TdJtnrhJDK2ZVnRmOIiuizshCZEW5YAKSfAVh5wTI2Zw7ZiWdSCrn5y25Hpy4cqq0uX3ck4bWtrq35/QlJUhMSe2nojz5fi9Eq0CwuAeFbcVtVFQkKbG4vfW2uo42NtdeGmtanfXbsM8OFYJ2cscQsqW7FRIO8irxDKY016NbWs6WHXkSfKqvEs0jEBWsovaxuF+cenr+uuHVY4OUJv/aN1+/ZKL8Ec3Zvxqaec2UDr7qNI6Igm5ty0+6owi+/LBmv/J+n50LafEzA+qMn7q3Eba+33VhPyfFvhCWGuSX2GJ71t4219vurk13/AKKvgcRV9K6FuqPzdPNvfXOb10jdcWwyev3ms7J0TRz+Z+837zfaNIzUlm9599JzVYhDl6ImkE0M1ACr0V6TmpEsyopZ2CqOLMQAB50APA0HkABYkKo1JYgAeZPAVk9q77wx3EI7Vupusf8AVvdWL2jtufFH4xyyg6KBZPUo4+ZvS3Do2m2t+I17mGAlb57AiNfIcX91YnH7Qd2zys0jnhfib8gBoq6DQaUw8gQePLz8etPbL2bNMc6xs1+HIAc+8dL1XKSXLZZDHKTqKtmy/JLs/wCOmxb6nDICpIuO3lDKgHgq5zb9oVrr+fr4+vxqPsfC/BNn4eFiFlxDPiJFJGoGVEF+HC3sp0mpQrshJNOmBJlPAj8edOKmoAuSeA5nnYVnw4/tw9XlTsc5BuGII1UrxXTlXNHV/KOl6X4ZX76Y2UdkkeZYjcyOtwGJ0WPMPAMbX1vWJxCCSSx9FOXU9K2G9eMkYLm0u+YgWtmVLZlI4A6kg3rK4BLqPEk16HRpSwJrycUk06Y6q0JVsLerx56VJmkSJCzcbaL186rsIXkJdtTY2A4Dr9VdTSXHkiPKTwubXzWGovwvbrbSnbZR+NK6FuZuXDNhZ2klWXP2eUYdlaSMx9oxW5Fg75stqwOIIcllXIpJIS5bKDwXM2pIHM8ap0upx5Mk4Q7hwyUotdjKy9abd/x4+FAx9eFDgC3qXxY8T6q7JN0QEMVuEYtlJ+NKWzW+aubSt1tbH4R8FHGDJE00YZSFDt8U2RVnYa2JB1HQGsJBBfX6+pqXDHe3PQW6W/F/bWbl0S1E4zk2trvgsUtqoXFhwRpwt+NPqpfwQEEH/il5WXUWPW/9eVF8N04EnoPPrWoopLkqD3Z2muFxcckh0iYh1H/acEOQOZANwOeWukdmVbKSDa+o1BFtCDzUixHgRXLG2VJI2cqynQDgNRwOvGtnBtULDArS5JY48jgqLSBFfKytqQwWwI8B41h+oTgpKnf6F8INl9fjXTd3tMPH5H7RrzyN5onNjOb8r9oAfIgV6B3VYHCQkG4y3B66msx5N3gscNvk5k2KQDV1H+YUydqQj5YP7oJ+6uftvLHlGVHc24EZR5k1WSbankJ73ZqOUentJ1o9yb6RLZBeTpc+3YlFzmA6tZR7WNVOK34gX0FZz+yRb/VwrnpsdTqepuf4jxopJLVYnLyyNLwjWbQ36mI+LVIh1Pxjeq/dB9tZbaO15ZTd3ZyPlOb28hwHqFQmYtw166VfbK3WkfDviGvlzCOEW1mmNyVW+gRAGLNpbh1tB5K7GoW6SKWKMtqxNvrP9BUh5D6Ki58ATb1VeSbFCd1mLN8vL6K9FB4sepqZgsGFssagM3Doo5sTzrmyauC/15NXT+kZZv6+P7K3d/YLPJmmFlSxKk+k3JTb2n1VvY1spsOVlA9w+rSoeGiVQFXgOvEnmfOrbCR3aMdXQW83UEnyFZWbNLLJHoMGlx6XG1H92F+UAgYoRg6QxRRjmAQCx06G44Vn8NjHQ2DEfs3DD1BuI91We/eJHw/E3I0kA4jki341nXxsfzv9OtvZwrUqSfB5PdFrksE2mo454zr6S9fGpEeJRuDA+sf83860c2x8YOEkcw5iVEJ/1EX/AIqqcVsr/uYIqesLNb2G/vqTxxZQszRSbfuYwbGwa9/Agi9/MVT4QKqXJFgD9XG9aCbZuHIK9tNFcEWkQsuvO6En6qxm1UZQ8dxmD2YrfK3EXFxwOhrd9LypYnj8ooyvdKyLjMWZn04Dhf3mreOHKn49dQNkYQ9527qrxY8L/fVzGgYE2svLN6R/yjh69a0cUG3uZBtD+D2nKIuzVii9r2xKFldnCqgJIN7ADQeJqNKCTdr63JJ5k8789b/X0p6FVuMxyrfVspbKOuUG58h0rab67OghwWEEOWRsqxtM2jqhBmX4o+gXJ9Ii4AtpeoTzQw5YY9vM3/XyxU2mzAZSTRSRgkX9FeQ686eZgou2mo1tfQ8wOemtSds7MmwZIljKjtHjS9vjCnF0F7lPROb9oc66Jzgmot8sSs3W4u7OGmwsiztDOO0jlEcUhBibIVCSuLEZwLEeFc/x+MEbOZsqy5mzItrK1zdQo5DgLchxqBi95JFhkgSyrIyNIRz7MMFW/CwLE+YFPbH3TxUh7STDTvfVR2bd7xYnlWLDLLTZck3Pdu6XwWv6qQrAmSfvWyR8ieLeCjgB41dJlX0QAOp/vU9N1seeGEkUftsiD1AtTh3Pxg1dsNF9JiI/rAJrP1GfNnf1S4+C+DhBcGc3gxLCLuPkOYag8teNZ3ZrXlQks57/AFA9ButavezYQiw9zi8NKe0QFISWNjfXNYaDjVDsqMdopvz6dQRVeOFIU57nZCwmFUlQRqSvA+Ir1ZuuuXA4fwhU/wAN68u4Yapbqg8OK+2vUmy+7gYvDDp/LFTkQPKCL3E/dHuFRYl4/j21Ng1VABc5R6tB0pEcFs1xz5evgOdPoBi/sFLwez5Zmyxxu7dEUtp429EedqvcFuzK6lntGgBOurGwPLgOHOrfevZ64RhBAHRBHGuIYFvjpyvaMHPA5QwsvABqp96MpbYvk6J4MmNKU1VkX/0U2FjSbHHsInfKqoyPK+hLG63SMBQdSSfC9aLDYo/BYmK9n+lk7IXKxgP2aJryVYvMlmJ1JqsXaTY6PB4MxoseGsCwuRIzkRJdbAKLuDVpjoz2MTD0ZkDwm9yVcq735qVkaQW6Wrh1Tk4VL5/4dvpdf5Mb/Mplh5njxPiTxqXhYMgzE3ZvqHSnY4L0iacMxt6K6f1rhbs9ZHgkxN1q92ao7WHT/qJqeXfUWqkw2zZplPZoSNRmOiD/ADHifK9brYu7VxFI0o0yv3F4kWI1ao7oRkrZw6vV44xcW+aK/beymOKndcBhWJkN5JXdmbQC5UGwOlNx7Pxg9FMDF0yYcMR62vWt2iPjX8T9wpgit+zxZWETR4dWks83Zh7AAXZrZUGg6gXpndzazYpWbsXiCkL3swu9yCADrpYa+NXW2NJFB7xDwD5tz2kYv4C5FV2wttYaYNDAWDwzSdojkZ+9ITnB+Uha404WsadAR4dp4WZ+y0aTXuMhuQLgkG2q3B1vXLN/xCMcyxR5FRcrnWzSqMxIB4WBArrWwMJHnmcOjMcPhVFkYOis0zEtmAsGzac+6b1x7eeZJpJmz98zyOAoLEKWIF7aC62413+nQe9y+EQn8EDAWKi5PM5fEm+l9AerHQaDnVllJtwtzI5n18qg7AiLKzZRYaWtcZvHXUjx4VePDYE319v11v43asrfZXMgvUmNGnnXMTmldVLWBIBKqCFuBZR16Uio02JsDJfKo0DeJvfz05VOVKLbEWm+GLhTFEYfsZIY0jWMsFkjZVQd9lOjXJJPLQVVb5b0SbTmiEURzhOzGXMzys1iwVfkjNfhy4+EXd7d7E7RkKQKQgPxsr3Cr4sR6RtayD+9dO2du+uypIkw8ccss0UpOJlfK14VzsioL9mhuPR48zwrzmoyQcoy7lHhMuV0Vm535LWiCTYmQpOCGWNArCM8ixN1Zx0FwPOtzJsRm9PE4p+vxrL9m1J29tKWPZ5xMZRJFiSY5gSpzKpK6cPS4+FP7vSyMcQkrrIYpxGCAU7pgiextzvIdfLxrhk3Llkhg7q4b5Su/wC/JIb/AMVLTYGDThDEPMX9uY1R7sxyGfMz4h8mMxkV5GkI7FEXswQWIKjkx4kml74bLxcmIJhXuHDu+fvECSMNaM6gAvpY8rUqAXv1siN8C6rkQ54iCFtez8BbqCaw+F3U74dJVIB1GU/cdK6dtqNvgEgIGfsF7rMoGcBSRmJsDe4FY/Z+KGfLwzAPGdLOptew8Lj21yajLkxtbejZ9N0uHPjlvXKZm4t1WUoDKtwV4JxIsTe/S1d8jiy4QLfhAFv5R2vXIc/NmC34+A6a8K7DjCFwrnksLewJT0uaeRPcHqmkxadwUF32cIwm72HVAMjEhRpna17akka05uvsxFDOI1zZrAkk2HQXvbzo13owqpYFr25I330/u5tSMpluwJPyka2vDvVwSll2vc2bUYadNbIovYcNnZUKlgx1VBqygFmUeJCkX8ag4qFyx7bL2skjZgdUWVmQyXcCxRJHwUd+YgcVod3iRJK4Uu8cJaJVtdmJym3l3bfvGq2bZ0TQjti8MLRlZZ5JFUtlk7VxwBDySPqcpPQaEUaeag6Mf1JyyZX8R+5k9k4mN+0SNPg5kEhw2Ia/ZzKlkjZwR3CCkfeUEXJuOdafbCI+EidDmyYmdFORkASVmkC94XOWyi/gagbntK7zRy4eeSKbEMcsZjEeF74ZlKt34wBlGXS6qLC4q9xWCw4SPCrLcdo000rEkNYFAALkZiWGg07pNS1mRKW1/qc2jlGM4y5tP+Cg2XhmbIFVmY690HUddOA99W+D3WCMfhABOhVB6PH5RHpeXDrWq2XtPBR2jhOp55Wu1uZa2vupW1rPkaMg3uLg3FxqB0rJzZ5V9JpZvUZzltiqX8kbCHQDTu8tBa3QDQU/urie68JOqEj1XIHuqFhJO9cjibEdG+6qzbBeDEdpGbZhmB5EjRgRzHCuaDM+Svg1m0x8YT1sfWRYj6vrqJeoS7wxyKGbuFdJAeCjiH0+RfQkcOPCp9vr4f8ANeu0uZZcafnyZ04OL5KeTapcgs0UjBkbSUIxKMGHclVOYF655vJh5cJOJkWWMZi8UwC3VmJLxuVLKwvrr6V+FdRZFYa5WHqYVDxGxsM6srQplYd4AZQR4gG1d2HM8UrqytqzlT/lMxiwyRxrEhkSONpF1ZRGpQZehIJ48L6Vl4EmkazlgvNVFhbloBYiurYr8meFY3SWWNfm2jf+JheqHaW52IwrExK0sPFXQktbo6cVPiuhrR0uTDKVXVkHZCweVYwig6DXQrcnnY6+2pGLfjfQDjTZdxYGOX1q3lxyilf/AM7ESsLxZBxBnLRRjzNr+ytmU8eKNt8EKKnEYgEFmJWLX96Qjko/AFP4HYD4hJZ8Uk8eHiKIsUEeaZmfOBlV7AgZDmJ1HTjXQt1938NCyyuhxM4ByveJo0+jiEllAPM3ap+LwZKyoO2TtJTMT22HVlYlyQmaRtDnIItWFq/UPd+mHRZGNF3u5hoY45Egj7ONZ5FCWUAFAiEi3I5SeZuSTxqHvLOFnw/xcTkYbHOrSZrpljW4ChhmVtAxIPAcL0vZ0zorKhjs0kkpOWeUh5WMjgFVCkBmtox0FIxMDyOHa7MFZFPwc91HADqM8wsGtr1rMsmSNrz5MAWORQIobjs+0jAIj0CMDdRrbwFTNmMTLigSCFxJVbqq5VEUJtcAZtTxNzwF9Kr8RHI4CkSWGgGSBVAsLCxZtBYcaAimsRd7G9/jY1vcDU5IteA58qLArN38TK8ylnmYfCtoDvsSAi5AgsTqoOq+u1L3ow7PiQVjZ1+AYqM2vl7Rx3IyLekdbXqf8Dc3vfUc8RiDp0spUW8qSdmDiUjOvyhK/wBTymiwFbwYYtgJYVVWdoFjRGJsWCrcMQQQNDrcfXWBkcR9nHJZ2EgyAaEtdQcpB7qglteFuorU7w4cRxXWNOeYpHEmUcBcZSWF/HlWJwGGPaBjckstyfAjQDoOlZuqzRctvwbHp+T2ISlfL8fchYfBNI6tK2a3yBfIunADn5mvQ+1xbDzfRP8AYNcRw0PeUeNvurtu3zbDT/RSfZNWaSTcZNnJq8jnJNnDIFItw0HNFbl0YEUFhCjkOZsAB7Bb6qWqHx+qktESbc+PLQVjqTujrjOUeUyx2btxo3EkcaKym1wZLMGHeUqWsAdOHMA1PxG8Us/eZIsy6KwiGded0ZrlDzuNb1T4fDk6KubwUE+21WWC2VKjgyRSiNvSKqGZfEDjbrU6m+UiuclJty7IWz8OIVKRXRW1exa7nXV2vduJ43GpqZDHrYAm/L+3PnWtwOwcI2omZvDRPaLXq9w0OHhByBVHMjUkeJ4mqp7pO2nZV7iXRmtl7Mmw35wUBJ9JPlKnM+fgK1qqkkYKkFW1BH441VpvVgnyhcRE2dsilGzAvYNlBGhNiDbpSopkjJaFu63eKa5SfnLb0TUY6fK/wsrlO+fJF2hgHLZo7Zxo6E2zWOjA9aOTACePJIjRsLEXsbHqCCQR51Ik2ixOiKPFmBPsUffVBtDe2RcS+GWEl0hM984CvGq5jY2JDeFWYvTM0n1X6jefgZk3YkGjPGB1BYn1KB76lbI2P2AKrNKy/NOUIPEAglT5EVK2bi+1hjltlLoGtxtflrUjNW3ptHHBzdsonlclRU7N2SMOcXK/aBY2VUzZmGRYFaV15tdgeHEg9ag7S2vIQwjJhZExEl3KsJFhVPmHuDM44+YuLE6HBpZMQ3escWctzcBVRVAQX7q6Hz1qi2vhUiin7NIxfDSllcMyNZ4lVNSSkV2JyJlB000Fdj7KgoNv5YsOW+MkkEha0kSBDGI2ZS1yL2mjsB43IqVgdqu8qoIHUMjSBj3cqKcvfF+6bi1ut6uNo4NBiS4A7QC2cXU95UDaDQX7OO+nyF6VF2a6l5O4QwwwJa/dCviJSAFsLMSCTrYaCkBD3hlAiGZ8gMiLc30uSfuqwRrKLtfui7HnpxIqp27h1k+CoxSxxcBs4JDWLEoLA3Jtz00qxx0WdXS9s3dvwtchfVQA/hcPGz5iiE20OVT9dT3UDkB6lt7Kq8FsoQxy5VYs7Yg2LZiVDOIkXXprbxrF4syR2MkUovwzIdTpoup11HtFJRA6PAgtoeJJ48zx+sVB2jt3DQkrJKisBqpOuouNPKmt15A2EhYcCCdLfON9Bzqm3twUbzYlmlgUnAZSHR3Zbyi0jBYzePlpc+FCQGudNbVR7O3lw87qkfaEszoCUYLmjF3UluBH31oSfjP833nSshsXsu1jKyTMWxWNdc0QRbhUDKTmuAAe6wGuvCnQF/jpTHFJIEL5FZsq2zMq6m19OFV+xdtfCCw7J4x2Ucql7d9JSwXQcD3DcHhpU/abAYee4JHYyXy2DEZTfKTwNUu6ixBrRpKtsHhBeVlN0JmKghR6YObMfKgB3fE2wxYpnXOofUAoG0EiX4kG2nQ86qRuzODYhQUYaZrZtRqvqB41f7yuBhXzR9qM0YyXy3vfUHwte3Op+z588mIV8o7PESKpuWuMqNrcnLq5FvCs7X6eUo74dl+LJXDMtht2MSrKxjFgwv31va/G1dD3pktg8SRyhk48PRNUu08U2eFVPdMig20za8PKrfe18uDxLWU2iY2cZlOnBl5jwq3Q4ZQh9fkjknuZx/ZWGZsRhVd0tiI2lBQNmCrmXmtjYgcetbLDbu4dCbqXPMudP9IsKqNiYt2nwIthgrYJ3YRwqhX4xgexYJdY7gd24GvCtaRrV/8Aj4k7UUReST8gQBRZQFHRQFHsFEaO1AjyqwgExv8Aj76VhTZ0J+cPVqL0m1KhYBlLEBQQWJ5AEXJ8KYGGwGwpI4ohkiXLtOSe3bRm8ZiKhl7+rar3Brw0raKuUWAsB0tb2Vz/AGbhCIolEWVhtV5mW+vZGMr2o/ZJsPZXQLU2Ak1nNqxRHaMl55A52fIDAsbEZCj3kEmcKWAvZfA6itKQONUG0cG7Y0zqrlfg74ci0YuWRlzqxNyLsND0NCAm7tlPgeG7NmdOyTIzizFeRYXNiel6siahbDwzRYeGNzmZECk/OI51NBpARMP6XqHupG0f0c/0J/nRUKFC7AuNq/p38x7hVVsfjN/hYP509HQp/IEPav6XA/42P7MlTMVwb99P5q0KFICbsv8ARt9Ji/5j1yPZ/wCi2R/5L/fhKOhU12B1LdT9Th8n/mSVQ71fp8b/AOMT+etChUPIG5f9L/nPvrK7N9PD/S47/wCuioU10Ba7c/VMT9DJ9mqTdL9NJ/gtn/8A6aFCjwBY70/qrfSR/fT+zv0mM/xkn8uGhQpAhWI/SQfSr7xV5vr+oYr6J/dRUKkgOc7v/p8D/wCOk/ntWzPH8daFClIAUVChSABps/j6qKhQAxyH45ipDcvIUVChiCb7qTLx9f30KFAwl50aUdCg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://www.atomic-energy.ru/files/styles/center/public/images/2013/07/22_es_1%5B1%5D.jpg?itok=AuxjyMq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6872"/>
            <a:ext cx="4032448" cy="3312368"/>
          </a:xfrm>
          <a:prstGeom prst="rect">
            <a:avLst/>
          </a:prstGeom>
          <a:noFill/>
        </p:spPr>
      </p:pic>
      <p:pic>
        <p:nvPicPr>
          <p:cNvPr id="1030" name="Picture 6" descr="http://fb.ru/misc/i/gallery/11071/109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88840"/>
            <a:ext cx="3528392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1"/>
            <a:ext cx="49320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Правове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регулювання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діяльності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b="1" dirty="0" smtClean="0">
                <a:latin typeface="Bookman Old Style" pitchFamily="18" charset="0"/>
                <a:cs typeface="Arial" pitchFamily="34" charset="0"/>
              </a:rPr>
              <a:t>ЗМІ в </a:t>
            </a:r>
            <a:r>
              <a:rPr lang="ru-RU" sz="2200" b="1" dirty="0" err="1" smtClean="0">
                <a:latin typeface="Bookman Old Style" pitchFamily="18" charset="0"/>
                <a:cs typeface="Arial" pitchFamily="34" charset="0"/>
              </a:rPr>
              <a:t>Німеччині</a:t>
            </a:r>
            <a:r>
              <a:rPr lang="ru-RU" sz="2200" b="1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здійснюється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на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основі</a:t>
            </a:r>
            <a:r>
              <a:rPr lang="uk-UA" sz="2200" dirty="0" smtClean="0">
                <a:latin typeface="Bookman Old Style" pitchFamily="18" charset="0"/>
                <a:cs typeface="Arial" pitchFamily="34" charset="0"/>
              </a:rPr>
              <a:t>:</a:t>
            </a:r>
          </a:p>
          <a:p>
            <a:endParaRPr lang="en-US" sz="2200" dirty="0" smtClean="0">
              <a:latin typeface="Bookman Old Style" pitchFamily="18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200" b="1" dirty="0" err="1" smtClean="0">
                <a:latin typeface="Bookman Old Style" pitchFamily="18" charset="0"/>
                <a:cs typeface="Arial" pitchFamily="34" charset="0"/>
              </a:rPr>
              <a:t>Конституції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; </a:t>
            </a:r>
          </a:p>
          <a:p>
            <a:pPr>
              <a:buFontTx/>
              <a:buChar char="-"/>
            </a:pPr>
            <a:endParaRPr lang="ru-RU" sz="2200" dirty="0" smtClean="0">
              <a:latin typeface="Bookman Old Style" pitchFamily="18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рішень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b="1" dirty="0" smtClean="0">
                <a:latin typeface="Bookman Old Style" pitchFamily="18" charset="0"/>
                <a:cs typeface="Arial" pitchFamily="34" charset="0"/>
              </a:rPr>
              <a:t>Федерального </a:t>
            </a:r>
            <a:r>
              <a:rPr lang="ru-RU" sz="2200" b="1" dirty="0" err="1" smtClean="0">
                <a:latin typeface="Bookman Old Style" pitchFamily="18" charset="0"/>
                <a:cs typeface="Arial" pitchFamily="34" charset="0"/>
              </a:rPr>
              <a:t>Конституційного</a:t>
            </a:r>
            <a:r>
              <a:rPr lang="ru-RU" sz="2200" b="1" dirty="0" smtClean="0">
                <a:latin typeface="Bookman Old Style" pitchFamily="18" charset="0"/>
                <a:cs typeface="Arial" pitchFamily="34" charset="0"/>
              </a:rPr>
              <a:t> Суду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і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конституційних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судів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земель; </a:t>
            </a:r>
          </a:p>
          <a:p>
            <a:pPr>
              <a:buFontTx/>
              <a:buChar char="-"/>
            </a:pPr>
            <a:endParaRPr lang="ru-RU" sz="2200" dirty="0" smtClean="0">
              <a:latin typeface="Bookman Old Style" pitchFamily="18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норм </a:t>
            </a:r>
            <a:r>
              <a:rPr lang="ru-RU" sz="2200" b="1" dirty="0" err="1" smtClean="0">
                <a:latin typeface="Bookman Old Style" pitchFamily="18" charset="0"/>
                <a:cs typeface="Arial" pitchFamily="34" charset="0"/>
              </a:rPr>
              <a:t>міжнародного</a:t>
            </a:r>
            <a:r>
              <a:rPr lang="ru-RU" sz="2200" b="1" dirty="0" smtClean="0">
                <a:latin typeface="Bookman Old Style" pitchFamily="18" charset="0"/>
                <a:cs typeface="Arial" pitchFamily="34" charset="0"/>
              </a:rPr>
              <a:t> права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; </a:t>
            </a:r>
          </a:p>
          <a:p>
            <a:pPr>
              <a:buFontTx/>
              <a:buChar char="-"/>
            </a:pPr>
            <a:endParaRPr lang="ru-RU" sz="2200" dirty="0" smtClean="0">
              <a:latin typeface="Bookman Old Style" pitchFamily="18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200" b="1" dirty="0" err="1" smtClean="0">
                <a:latin typeface="Bookman Old Style" pitchFamily="18" charset="0"/>
                <a:cs typeface="Arial" pitchFamily="34" charset="0"/>
              </a:rPr>
              <a:t>законів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федеральних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земель про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пресу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і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телерадіомовленні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; </a:t>
            </a:r>
          </a:p>
          <a:p>
            <a:pPr>
              <a:buFontTx/>
              <a:buChar char="-"/>
            </a:pPr>
            <a:endParaRPr lang="ru-RU" sz="2200" dirty="0" smtClean="0">
              <a:latin typeface="Bookman Old Style" pitchFamily="18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межземельних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державних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b="1" dirty="0" err="1" smtClean="0">
                <a:latin typeface="Bookman Old Style" pitchFamily="18" charset="0"/>
                <a:cs typeface="Arial" pitchFamily="34" charset="0"/>
              </a:rPr>
              <a:t>договорів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з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правових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основ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діяльності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Bookman Old Style" pitchFamily="18" charset="0"/>
                <a:cs typeface="Arial" pitchFamily="34" charset="0"/>
              </a:rPr>
              <a:t>електронних</a:t>
            </a:r>
            <a:r>
              <a:rPr lang="ru-RU" sz="2200" dirty="0" smtClean="0">
                <a:latin typeface="Bookman Old Style" pitchFamily="18" charset="0"/>
                <a:cs typeface="Arial" pitchFamily="34" charset="0"/>
              </a:rPr>
              <a:t> ЗМІ.</a:t>
            </a:r>
            <a:endParaRPr lang="ru-RU" sz="2200" dirty="0"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2050" name="Picture 2" descr="http://fb.ru/misc/i/gallery/11071/109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2124075" cy="3228975"/>
          </a:xfrm>
          <a:prstGeom prst="rect">
            <a:avLst/>
          </a:prstGeom>
          <a:noFill/>
        </p:spPr>
      </p:pic>
      <p:pic>
        <p:nvPicPr>
          <p:cNvPr id="2052" name="Picture 4" descr="http://www.dw.de/image/0,,16087352_303,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3851920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260648"/>
            <a:ext cx="44644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Конституційну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основу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системи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правового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регулювання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діяльності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ЗМІ в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Німеччині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становить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стаття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5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Основного закону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Німеччини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(23.05.1949):</a:t>
            </a:r>
          </a:p>
          <a:p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Кожен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має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право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вільно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висловлювати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поширювати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свою думку, будь-то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усно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письмово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або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візуально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безперешкодно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отримувати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інформацію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із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загальнодоступних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джерел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sz="2200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Гарантується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свобода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друку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свобода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поширення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інформації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за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допомогою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радіо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кіно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. Цензура не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здійснюється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 descr="http://www.hispanovision.de/uploads/RTEmagicC_Ley_Fundamental_Alemania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211960" cy="62545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260649"/>
            <a:ext cx="42484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Головним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гарантом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основних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прав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громадян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закріплених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Конституції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Німеччини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є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Федеральний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Конституційний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Суд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(ФКС),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що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має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повноваження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оголошувати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нечинними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будь-які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закони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що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входять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протиріччя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цими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правами. 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За час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свого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існування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ФКС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розглянув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більше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сотні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справ,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що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відносяться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свободи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друку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свободу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масової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інформації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://icdn.lenta.ru/images/2014/02/26/18/20140226181950246/pic_c45c7d4121643e61add1f241981c96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320480" cy="3284984"/>
          </a:xfrm>
          <a:prstGeom prst="rect">
            <a:avLst/>
          </a:prstGeom>
          <a:noFill/>
        </p:spPr>
      </p:pic>
      <p:pic>
        <p:nvPicPr>
          <p:cNvPr id="4" name="Picture 6" descr="http://photos.wikimapia.org/p/00/00/30/96/16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4104456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5148064" y="109015"/>
            <a:ext cx="3816424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4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Федеративна Республіка Німеччини </a:t>
            </a:r>
            <a:r>
              <a:rPr kumimoji="0" lang="uk-UA" sz="200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розташована в Центральній Європі. </a:t>
            </a:r>
          </a:p>
          <a:p>
            <a:pPr marL="0" marR="0" lvl="0" indent="1444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Площа країни </a:t>
            </a:r>
            <a:r>
              <a:rPr kumimoji="0" lang="uk-UA" sz="200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357 тис. км. кв.  </a:t>
            </a:r>
          </a:p>
          <a:p>
            <a:pPr marL="0" marR="0" lvl="0" indent="1444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Столиця</a:t>
            </a:r>
            <a:r>
              <a:rPr kumimoji="0" lang="uk-UA" sz="200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після об’єднання двох німецьких держав з жовтня 1990 р. – </a:t>
            </a:r>
            <a:r>
              <a:rPr kumimoji="0" lang="uk-UA" sz="2000" b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місто Берлін. </a:t>
            </a:r>
          </a:p>
          <a:p>
            <a:endParaRPr lang="uk-UA" sz="2000" b="1" dirty="0" smtClean="0">
              <a:latin typeface="Bookman Old Style" pitchFamily="18" charset="0"/>
            </a:endParaRPr>
          </a:p>
          <a:p>
            <a:r>
              <a:rPr lang="uk-UA" sz="2000" b="1" dirty="0" smtClean="0">
                <a:latin typeface="Bookman Old Style" pitchFamily="18" charset="0"/>
              </a:rPr>
              <a:t>Чисельність населення</a:t>
            </a:r>
            <a:r>
              <a:rPr lang="uk-UA" sz="2000" dirty="0" smtClean="0">
                <a:latin typeface="Bookman Old Style" pitchFamily="18" charset="0"/>
              </a:rPr>
              <a:t> – 81,8 млн. осіб, 87% з них мешкає в містах.</a:t>
            </a:r>
          </a:p>
          <a:p>
            <a:endParaRPr lang="uk-UA" sz="2000" dirty="0" smtClean="0">
              <a:latin typeface="Bookman Old Style" pitchFamily="18" charset="0"/>
            </a:endParaRPr>
          </a:p>
          <a:p>
            <a:r>
              <a:rPr lang="uk-UA" sz="2000" dirty="0" smtClean="0">
                <a:latin typeface="Bookman Old Style" pitchFamily="18" charset="0"/>
              </a:rPr>
              <a:t>За етнічним складом </a:t>
            </a:r>
            <a:r>
              <a:rPr lang="uk-UA" sz="2000" b="1" dirty="0" smtClean="0">
                <a:latin typeface="Bookman Old Style" pitchFamily="18" charset="0"/>
              </a:rPr>
              <a:t>96% </a:t>
            </a:r>
            <a:r>
              <a:rPr lang="uk-UA" sz="2000" dirty="0" smtClean="0">
                <a:latin typeface="Bookman Old Style" pitchFamily="18" charset="0"/>
              </a:rPr>
              <a:t>населення </a:t>
            </a:r>
            <a:r>
              <a:rPr lang="uk-UA" sz="2000" b="1" dirty="0" smtClean="0">
                <a:latin typeface="Bookman Old Style" pitchFamily="18" charset="0"/>
              </a:rPr>
              <a:t>німці. </a:t>
            </a:r>
            <a:endParaRPr lang="ru-RU" sz="2000" b="1" dirty="0" smtClean="0">
              <a:latin typeface="Bookman Old Style" pitchFamily="18" charset="0"/>
            </a:endParaRPr>
          </a:p>
          <a:p>
            <a:r>
              <a:rPr lang="uk-UA" sz="2000" b="1" dirty="0" smtClean="0">
                <a:latin typeface="Bookman Old Style" pitchFamily="18" charset="0"/>
              </a:rPr>
              <a:t>Державна мова</a:t>
            </a:r>
            <a:r>
              <a:rPr lang="uk-UA" sz="2000" dirty="0" smtClean="0">
                <a:latin typeface="Bookman Old Style" pitchFamily="18" charset="0"/>
              </a:rPr>
              <a:t> – німецька. </a:t>
            </a:r>
            <a:endParaRPr lang="ru-RU" sz="2000" dirty="0" smtClean="0">
              <a:latin typeface="Bookman Old Style" pitchFamily="18" charset="0"/>
            </a:endParaRPr>
          </a:p>
          <a:p>
            <a:r>
              <a:rPr lang="uk-UA" sz="2000" b="1" dirty="0" smtClean="0">
                <a:latin typeface="Bookman Old Style" pitchFamily="18" charset="0"/>
              </a:rPr>
              <a:t>Грошова одиниця - </a:t>
            </a:r>
            <a:r>
              <a:rPr lang="uk-UA" sz="2000" dirty="0" smtClean="0">
                <a:latin typeface="Bookman Old Style" pitchFamily="18" charset="0"/>
              </a:rPr>
              <a:t>євро.</a:t>
            </a:r>
            <a:endParaRPr lang="ru-RU" sz="2000" dirty="0" smtClean="0">
              <a:latin typeface="Bookman Old Style" pitchFamily="18" charset="0"/>
            </a:endParaRPr>
          </a:p>
          <a:p>
            <a:r>
              <a:rPr lang="uk-UA" sz="2000" b="1" dirty="0" smtClean="0">
                <a:latin typeface="Bookman Old Style" pitchFamily="18" charset="0"/>
              </a:rPr>
              <a:t> </a:t>
            </a:r>
            <a:endParaRPr lang="ru-RU" sz="2000" dirty="0" smtClean="0">
              <a:latin typeface="Bookman Old Style" pitchFamily="18" charset="0"/>
            </a:endParaRPr>
          </a:p>
          <a:p>
            <a:pPr marL="0" marR="0" lvl="0" indent="1444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1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lvl="0" indent="1444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Bookman Old Style" pitchFamily="18" charset="0"/>
                <a:cs typeface="Arial" pitchFamily="34" charset="0"/>
              </a:rPr>
              <a:t> </a:t>
            </a:r>
            <a:endParaRPr kumimoji="0" lang="uk-UA" b="1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3491" name="Picture 3" descr="http://samset.ru/image/country/0000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752528" cy="4104456"/>
          </a:xfrm>
          <a:prstGeom prst="rect">
            <a:avLst/>
          </a:prstGeom>
          <a:noFill/>
        </p:spPr>
      </p:pic>
      <p:sp>
        <p:nvSpPr>
          <p:cNvPr id="63493" name="AutoShape 5" descr="https://www.migesco.com/wp-content/uploads/eurusd-art-1311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495" name="AutoShape 7" descr="https://www.migesco.com/wp-content/uploads/eurusd-art-1311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437112"/>
            <a:ext cx="3888432" cy="212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://st-fashiony.ru/pic/history/pic/58369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4464496" cy="3311227"/>
          </a:xfrm>
          <a:prstGeom prst="rect">
            <a:avLst/>
          </a:prstGeom>
          <a:noFill/>
        </p:spPr>
      </p:pic>
      <p:pic>
        <p:nvPicPr>
          <p:cNvPr id="49160" name="Picture 8" descr="http://www.euromag.ru/storage/c/2011/09/07/1315389133_960422_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92488" cy="29523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88024" y="188641"/>
            <a:ext cx="417646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Певні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правопорушення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сфері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ЗМІ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розглядаються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в судах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загальної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юрисдикції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3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Власне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законодавче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регулювання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діяльності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ЗМІ в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Німеччині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згідно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конституційно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закріпленому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розподілу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компетенцій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переважно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, прерогатива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парламентів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ландтагів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 земель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3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Наприклад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передбачені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статтями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131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184 УК ФРН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приниження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гідності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людини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розповсюдження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порнографії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332656"/>
            <a:ext cx="4283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Разом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тим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ландтаги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всіх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16-ти земель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Німеччини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різний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час (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1949 р. по 1993 р.)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прийняли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спеціальні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закони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про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пресу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Pressegesetze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  <a:endParaRPr lang="uk-UA" sz="2400" b="1" dirty="0" smtClean="0">
              <a:latin typeface="Arial" pitchFamily="34" charset="0"/>
              <a:cs typeface="Arial" pitchFamily="34" charset="0"/>
            </a:endParaRPr>
          </a:p>
          <a:p>
            <a:endParaRPr lang="uk-UA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Дещо в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ідрізняючись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один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від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одного, вони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включають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 себе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близько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30 статей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що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регламентують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різні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аспекти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вільного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але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відповідального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режиму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діяльності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друкованих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ЗМІ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території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Німеччини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4" name="Picture 4" descr="http://ecx.images-amazon.com/images/I/81MonBOQ4ZL._SL15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3960440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548680"/>
            <a:ext cx="4032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Основною правовою базою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діяльності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телерадіокомпаній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Німеччині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включно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приватні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є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Державний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Договір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про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радіо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телемовлення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об'єднаній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Німеччині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від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31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серпня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1991 р. 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редакції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від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26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червня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1994 р.,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підписаний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владою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всіх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федеральних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земель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об'єднаної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Німеччини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0" name="AutoShape 2" descr="https://images.yumpu.com/yumpu.com/000/022/857/606/1393717898_7686/small/Rundfunkstaatsvertrag_-_I000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52" name="AutoShape 4" descr="https://images.yumpu.com/yumpu.com/000/022/857/606/1393717898_7686/small/Rundfunkstaatsvertrag_-_I000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053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188640"/>
            <a:ext cx="489654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Основною структурою,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що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здійснює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контроль над на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друкованими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ЗМІ в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Німеччині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є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німецька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Рада по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пресі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Presserat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 </a:t>
            </a:r>
            <a:endParaRPr lang="uk-UA" sz="19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Вона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була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створена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ще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1956 р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. як структура самоконтролю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діяльності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преси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1985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році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Presserat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зазнала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структурної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реорганізації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Нову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Presserat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заснували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4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організації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Спілка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видавців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газет,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Спілка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видавців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журналів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Німецький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спілка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журналістів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1951 року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діє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як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профспілка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журналістів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профспілка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працівників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мас-медіа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культури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IG-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Medien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 </a:t>
            </a:r>
            <a:endParaRPr lang="uk-UA" sz="1900" b="1" dirty="0" smtClean="0">
              <a:latin typeface="Arial" pitchFamily="34" charset="0"/>
              <a:cs typeface="Arial" pitchFamily="34" charset="0"/>
            </a:endParaRPr>
          </a:p>
          <a:p>
            <a:endParaRPr lang="uk-UA" sz="19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Кожна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цих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організацій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виділяє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по два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представники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головну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Раду,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які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вибирають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власне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Рада по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пресі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що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складається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журналістів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10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видавців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6" name="Picture 4" descr="http://meedia.de/wp-content/uploads/2014/09/Presser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888432" cy="3096344"/>
          </a:xfrm>
          <a:prstGeom prst="rect">
            <a:avLst/>
          </a:prstGeom>
          <a:noFill/>
        </p:spPr>
      </p:pic>
      <p:pic>
        <p:nvPicPr>
          <p:cNvPr id="54278" name="Picture 6" descr="http://images.derstandard.at/2012/08/02/1343754213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3816424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404664"/>
            <a:ext cx="4032448" cy="591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Presserat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два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основні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завдання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захищати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свободу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преси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від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зовнішніх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небезпек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а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також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критично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ставитися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власних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помилок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вживати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заходів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щодо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їх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виправлення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Практичним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рішенням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другого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завдання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займається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спеціальна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структура Ради,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Комітет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зі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скарг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ньому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10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членів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: 5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журналістів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5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видавців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Комітетом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за час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існування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було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розглянуто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понад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400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тисяч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звернень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8" name="Picture 2" descr="http://www.flurfunk-dresden.de/wp-content/uploads/2012/03/Presser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752528" cy="3340225"/>
          </a:xfrm>
          <a:prstGeom prst="rect">
            <a:avLst/>
          </a:prstGeom>
          <a:noFill/>
        </p:spPr>
      </p:pic>
      <p:pic>
        <p:nvPicPr>
          <p:cNvPr id="55300" name="Picture 4" descr="http://www.m-media.or.at/wp-content/uploads/2014/03/FotoPresserat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608512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332656"/>
            <a:ext cx="3995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 1996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році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Presserat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прийняла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нову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редакцію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існуючих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1973 р.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під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назвою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Публіцистичні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директиви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»,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Кодекс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німецької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преси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принципи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журналізму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2" name="Picture 2" descr="http://www.goethe.de/resources/files/jpg325/pk12162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392488" cy="3312368"/>
          </a:xfrm>
          <a:prstGeom prst="rect">
            <a:avLst/>
          </a:prstGeom>
          <a:noFill/>
        </p:spPr>
      </p:pic>
      <p:sp>
        <p:nvSpPr>
          <p:cNvPr id="56324" name="AutoShape 4" descr="https://images.yumpu.com/yumpu.com/000/031/442/913/1421868003_6327/small/Leitfaden_Ziffer_7000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996952"/>
            <a:ext cx="266429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11560" y="3861048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Цей документ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відіграє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роль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морального кодексу,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визначених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зобов'язань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німецьких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журналістів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перед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суспільством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державою.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188640"/>
            <a:ext cx="486003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Контроль в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електронних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ЗМІ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поділяється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на контроль над теле-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радіо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продукцією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суспільно-правового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телебачення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контроль над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діяльністю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приватного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телерадіомовлення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суспільному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мовленні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контроль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вбудований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 у структуру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правління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суспільно-правової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телерадіокомпанії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це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Голова ради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правління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інтендант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Основну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контролюючу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функцію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при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цьому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несе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саме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Рада -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Rundfunkkommission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der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Länder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Контроль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над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приватним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телерадіомовленням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здійснюється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спеціалізованими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земельними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відомствами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які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видають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ліцензії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контролюють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приватні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телерадіокомпані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одночасно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6" name="Picture 2" descr="http://www.wwwagner.tv/wp-content/uploads/20100609_beck_kurt_mappus_stephan_totale_6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032448" cy="2808312"/>
          </a:xfrm>
          <a:prstGeom prst="rect">
            <a:avLst/>
          </a:prstGeom>
          <a:noFill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12976"/>
            <a:ext cx="396044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627784" y="425606"/>
            <a:ext cx="43204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Медіаконцерни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Німеччини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027" name="Picture 3" descr="http://upload.wikimedia.org/wikipedia/de/thumb/8/82/Bertelsmann_media_worldwide-Logo.svg/709px-Bertelsmann_media_worldwide-Logo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4464496" cy="1848619"/>
          </a:xfrm>
          <a:prstGeom prst="rect">
            <a:avLst/>
          </a:prstGeom>
          <a:noFill/>
        </p:spPr>
      </p:pic>
      <p:pic>
        <p:nvPicPr>
          <p:cNvPr id="1029" name="Picture 5" descr="http://upload.wikimedia.org/wikipedia/en/5/59/Hubert_Burda_Media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916832"/>
            <a:ext cx="2880320" cy="2592288"/>
          </a:xfrm>
          <a:prstGeom prst="rect">
            <a:avLst/>
          </a:prstGeom>
          <a:noFill/>
        </p:spPr>
      </p:pic>
      <p:pic>
        <p:nvPicPr>
          <p:cNvPr id="1031" name="Picture 7" descr="http://www.axelspringer.de/mediathek/cw_media_bilder_de_38892.html?typ=bild_druckver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653136"/>
            <a:ext cx="5256584" cy="1944216"/>
          </a:xfrm>
          <a:prstGeom prst="rect">
            <a:avLst/>
          </a:prstGeom>
          <a:noFill/>
        </p:spPr>
      </p:pic>
      <p:pic>
        <p:nvPicPr>
          <p:cNvPr id="1033" name="Picture 9" descr="http://upload.wikimedia.org/wikipedia/commons/thumb/4/40/Logo_Bauer_Media_Group_2012.png/164px-Logo_Bauer_Media_Group_20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476672"/>
            <a:ext cx="1562100" cy="1190625"/>
          </a:xfrm>
          <a:prstGeom prst="rect">
            <a:avLst/>
          </a:prstGeom>
          <a:noFill/>
        </p:spPr>
      </p:pic>
      <p:pic>
        <p:nvPicPr>
          <p:cNvPr id="1035" name="Picture 11" descr="http://www.dwdl.de/images/12085088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005064"/>
            <a:ext cx="2520280" cy="2088232"/>
          </a:xfrm>
          <a:prstGeom prst="rect">
            <a:avLst/>
          </a:prstGeom>
          <a:noFill/>
        </p:spPr>
      </p:pic>
      <p:pic>
        <p:nvPicPr>
          <p:cNvPr id="1037" name="Picture 13" descr="http://www.ruhrbarone.de/wp-content/uploads/2010/01/waz_mediengrupp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88640"/>
            <a:ext cx="2281436" cy="1547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404664"/>
            <a:ext cx="370790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Bertelsmann</a:t>
            </a:r>
            <a:endParaRPr lang="uk-UA" sz="2000" b="1" u="sng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міжнародний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медіаконцерн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який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здійснює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контроль над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видавничо-поліграфічнуою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галуззю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Німеччини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Штаб-квартира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-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Гютерсло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Компанія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заснована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Карлом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Бертельсманн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в 1824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р.,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видавничою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діяльністю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займається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1835 р. 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 1950-80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об'єднав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більш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ніж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100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поліграфічних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фірм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країни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закордонних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фірм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000" dirty="0" smtClean="0">
                <a:latin typeface="Arial" pitchFamily="34" charset="0"/>
                <a:cs typeface="Arial" pitchFamily="34" charset="0"/>
              </a:rPr>
              <a:t>Сьогодні компанія працює в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50 країнах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світу.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 descr="http://www.bertelsmann.com/media/unternehmen-corporate-center-guetersloh-1600x900-b_article_landscape_gt_1200_gr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824536" cy="3096344"/>
          </a:xfrm>
          <a:prstGeom prst="rect">
            <a:avLst/>
          </a:prstGeom>
          <a:noFill/>
        </p:spPr>
      </p:pic>
      <p:pic>
        <p:nvPicPr>
          <p:cNvPr id="59396" name="Picture 4" descr="http://www.chronikbertelsmann.de/jart/prj3/bm/images/img-db/127650195811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356992"/>
            <a:ext cx="2304256" cy="2880320"/>
          </a:xfrm>
          <a:prstGeom prst="rect">
            <a:avLst/>
          </a:prstGeom>
          <a:noFill/>
        </p:spPr>
      </p:pic>
      <p:pic>
        <p:nvPicPr>
          <p:cNvPr id="59398" name="Picture 6" descr="http://upload.wikimedia.org/wikipedia/commons/7/7c/Heinrich-Bertelsman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56992"/>
            <a:ext cx="2016224" cy="28803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3" y="6237312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Carl Bertelsmann's son Heinrich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43808" y="6309320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Carl Bertelsmann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images.eldiario.es/economia/Bertelsmann-Random-House-Penguin-Group_EDIIMA20121029_0032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5472608" cy="3448051"/>
          </a:xfrm>
          <a:prstGeom prst="rect">
            <a:avLst/>
          </a:prstGeom>
          <a:noFill/>
        </p:spPr>
      </p:pic>
      <p:sp>
        <p:nvSpPr>
          <p:cNvPr id="62468" name="AutoShape 4" descr="Картинки по запросу thomas ra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470" name="Picture 6" descr="http://www.bertelsmann.de/media/news-und-media/bildergalerien/bertelsmann-party/party2013-12-imh-4021_gallery_list_thumb_gt_1200_gr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645024"/>
            <a:ext cx="4464496" cy="30243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96136" y="2060848"/>
            <a:ext cx="30942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Голова правління -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Thomas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Rabe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509120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Члени правління компанії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Ulrich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Wickert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Julia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Jäkel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Liz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Mohn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Thomas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Rabe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http://upload.wikimedia.org/wikipedia/de/thumb/8/82/Bertelsmann_media_worldwide-Logo.svg/709px-Bertelsmann_media_worldwide-Logo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32656"/>
            <a:ext cx="2952328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332656"/>
            <a:ext cx="399593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Адміністративний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поділ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 - 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16 </a:t>
            </a:r>
            <a:r>
              <a:rPr lang="ru-RU" sz="2200" b="1" u="sng" dirty="0" err="1" smtClean="0">
                <a:latin typeface="Arial" pitchFamily="34" charset="0"/>
                <a:cs typeface="Arial" pitchFamily="34" charset="0"/>
              </a:rPr>
              <a:t>федеральних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 земель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Баварія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Баден-Вюртемберг, Бранденбург,  Гессен,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Мекленбург-Передня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Померанія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Нижня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Саксонія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Рейнланд-Пфальц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Саар,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Саксонія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Саксонія-Анхальт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Північна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Рейн-Вестфалія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Тюрінгія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Шлезвіг-Гольштейн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just"/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2200" dirty="0" smtClean="0">
                <a:latin typeface="Arial" pitchFamily="34" charset="0"/>
                <a:cs typeface="Arial" pitchFamily="34" charset="0"/>
              </a:rPr>
              <a:t>в тому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числі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міста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Берлін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, Бремен, Гамбург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із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земельним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статусом.</a:t>
            </a:r>
          </a:p>
          <a:p>
            <a:pPr algn="just"/>
            <a:endParaRPr lang="ru-RU" sz="2200" dirty="0"/>
          </a:p>
        </p:txBody>
      </p:sp>
      <p:pic>
        <p:nvPicPr>
          <p:cNvPr id="64514" name="Picture 2" descr="http://www.5arts.info/wp-content/uploads/2013/04/12.-Germany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4608512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080" y="188641"/>
            <a:ext cx="367240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u="sng" dirty="0" smtClean="0">
                <a:latin typeface="Arial" pitchFamily="34" charset="0"/>
                <a:cs typeface="Arial" pitchFamily="34" charset="0"/>
              </a:rPr>
              <a:t>Bertelsmann</a:t>
            </a:r>
            <a:endParaRPr lang="uk-UA" sz="1900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uk-UA" sz="19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До складу холдингу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входять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u="sng" dirty="0" smtClean="0">
                <a:latin typeface="Arial" pitchFamily="34" charset="0"/>
                <a:cs typeface="Arial" pitchFamily="34" charset="0"/>
              </a:rPr>
              <a:t>6 </a:t>
            </a:r>
            <a:r>
              <a:rPr lang="ru-RU" sz="1900" b="1" u="sng" dirty="0" err="1" smtClean="0">
                <a:latin typeface="Arial" pitchFamily="34" charset="0"/>
                <a:cs typeface="Arial" pitchFamily="34" charset="0"/>
              </a:rPr>
              <a:t>компаній</a:t>
            </a:r>
            <a:r>
              <a:rPr lang="ru-RU" sz="1900" b="1" u="sng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uk-UA" sz="1900" b="1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RTL Group </a:t>
            </a:r>
            <a:r>
              <a:rPr lang="uk-UA" sz="19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найбільша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світі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теле-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радіокомпанія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uk-UA" sz="1900" b="1" dirty="0" smtClean="0">
                <a:latin typeface="Arial" pitchFamily="34" charset="0"/>
                <a:cs typeface="Arial" pitchFamily="34" charset="0"/>
              </a:rPr>
              <a:t>2.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Random House </a:t>
            </a:r>
            <a:r>
              <a:rPr lang="uk-UA" sz="19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найбільше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світі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книжкове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видавництво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uk-UA" sz="1900" b="1" dirty="0" smtClean="0">
                <a:latin typeface="Arial" pitchFamily="34" charset="0"/>
                <a:cs typeface="Arial" pitchFamily="34" charset="0"/>
              </a:rPr>
              <a:t>3.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Gruner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Jahr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900" dirty="0" smtClean="0">
                <a:latin typeface="Arial" pitchFamily="34" charset="0"/>
                <a:cs typeface="Arial" pitchFamily="34" charset="0"/>
              </a:rPr>
              <a:t>- найбільше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Європі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журнальне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видавництво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ru-RU" sz="1900" b="1" dirty="0" smtClean="0">
                <a:latin typeface="Arial" pitchFamily="34" charset="0"/>
                <a:cs typeface="Arial" pitchFamily="34" charset="0"/>
              </a:rPr>
              <a:t>4.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BMG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9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музичний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видавничий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будинок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який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співпрацює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Sony; </a:t>
            </a:r>
            <a:endParaRPr lang="uk-UA" sz="1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1900" b="1" dirty="0" smtClean="0">
                <a:latin typeface="Arial" pitchFamily="34" charset="0"/>
                <a:cs typeface="Arial" pitchFamily="34" charset="0"/>
              </a:rPr>
              <a:t>5.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Arvato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9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провайдер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різних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послуг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служб в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сфері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ЗМІ,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продюсерські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технічні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послуги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uk-UA" sz="1900" b="1" dirty="0" smtClean="0">
                <a:latin typeface="Arial" pitchFamily="34" charset="0"/>
                <a:cs typeface="Arial" pitchFamily="34" charset="0"/>
              </a:rPr>
              <a:t>6.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Direct Group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900" dirty="0" smtClean="0">
                <a:latin typeface="Arial" pitchFamily="34" charset="0"/>
                <a:cs typeface="Arial" pitchFamily="34" charset="0"/>
              </a:rPr>
              <a:t>- н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айбільший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світі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дистриб'ютор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мас-медійної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продукції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через клуби та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Інтернет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8" name="Picture 2" descr="http://www.bfna.org/sites/default/files/20130117_Bertelsmann_Portraits_KSB1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824536" cy="28803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3568" y="2924944"/>
            <a:ext cx="3980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The Bertelsmann Foundation team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2" name="Picture 6" descr="http://www.mediablix.de/wp-content/uploads/2010/11/arvat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437112"/>
            <a:ext cx="2051695" cy="1080120"/>
          </a:xfrm>
          <a:prstGeom prst="rect">
            <a:avLst/>
          </a:prstGeom>
          <a:noFill/>
        </p:spPr>
      </p:pic>
      <p:sp>
        <p:nvSpPr>
          <p:cNvPr id="60424" name="AutoShape 8" descr="https://encrypted-tbn2.gstatic.com/images?q=tbn:ANd9GcQVsl7A9O_GsAgHOM58vQmvbEm8e7obUxP9Tz54C5VbzgWZ--n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6" name="AutoShape 10" descr="https://encrypted-tbn2.gstatic.com/images?q=tbn:ANd9GcQVsl7A9O_GsAgHOM58vQmvbEm8e7obUxP9Tz54C5VbzgWZ--n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8" name="AutoShape 12" descr="http://justpoliticspotsdam2013.files.wordpress.com/2013/03/random-house-log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2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19442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31" name="AutoShape 15" descr="http://advanced-television.com/wp-content/uploads/2011/11/rt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3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284984"/>
            <a:ext cx="1905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34" name="Picture 18" descr="http://www.stepstone.de/upload_de/logo/G/logoGruner-Jahr-AG-Co-KG-Hamburg-1435D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4437112"/>
            <a:ext cx="1728192" cy="1080120"/>
          </a:xfrm>
          <a:prstGeom prst="rect">
            <a:avLst/>
          </a:prstGeom>
          <a:noFill/>
        </p:spPr>
      </p:pic>
      <p:pic>
        <p:nvPicPr>
          <p:cNvPr id="60436" name="Picture 20" descr="http://roodmedia.com/srv/wp-content/themes/wp-roodmedia-1.302/images/portfolio/sony-bmg-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589240"/>
            <a:ext cx="1691680" cy="1080119"/>
          </a:xfrm>
          <a:prstGeom prst="rect">
            <a:avLst/>
          </a:prstGeom>
          <a:noFill/>
        </p:spPr>
      </p:pic>
      <p:pic>
        <p:nvPicPr>
          <p:cNvPr id="60438" name="Picture 22" descr="http://upload.wikimedia.org/wikipedia/de/thumb/a/a6/DirectGroup_Bertelsmann-Logo.svg/320px-DirectGroup_Bertelsmann-Logo.sv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5661248"/>
            <a:ext cx="3048000" cy="819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lwl.org/westfalen-regional-download/Abbildungen_Buch/S177_Abb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332656"/>
            <a:ext cx="37079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Bertelsmann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власник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одного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найбільшого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газетно-журнального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видавництва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Gruner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Jahr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AG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яке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видає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журнал 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Stern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тираж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понад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2 млн. прим.);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щотижневу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газету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Die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Zeit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журнали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Kapital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Geo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ілюстровану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періодику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молоді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жінок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Brigitte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Gala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політичний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тижневик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Der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Spiegel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тираж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понад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1 млн. прим.).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0" name="Picture 2" descr="http://img.kiosko.net/2012/05/02/de/stern.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2448272" cy="3096344"/>
          </a:xfrm>
          <a:prstGeom prst="rect">
            <a:avLst/>
          </a:prstGeom>
          <a:noFill/>
        </p:spPr>
      </p:pic>
      <p:pic>
        <p:nvPicPr>
          <p:cNvPr id="63492" name="Picture 4" descr="http://www.zeitschriften-cover.de/cover/die-zeit-cover-august-2012-x8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2304256" cy="3024335"/>
          </a:xfrm>
          <a:prstGeom prst="rect">
            <a:avLst/>
          </a:prstGeom>
          <a:noFill/>
        </p:spPr>
      </p:pic>
      <p:pic>
        <p:nvPicPr>
          <p:cNvPr id="63494" name="Picture 6" descr="http://www.wittenberg.edu/sites/default/files/media/languages/clip_image001_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429000"/>
            <a:ext cx="2232248" cy="3024336"/>
          </a:xfrm>
          <a:prstGeom prst="rect">
            <a:avLst/>
          </a:prstGeom>
          <a:noFill/>
        </p:spPr>
      </p:pic>
      <p:pic>
        <p:nvPicPr>
          <p:cNvPr id="63496" name="Picture 8" descr="http://cdn4.spiegel.de/images/image-580153-thumbflex-wbq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56992"/>
            <a:ext cx="2448272" cy="3129161"/>
          </a:xfrm>
          <a:prstGeom prst="rect">
            <a:avLst/>
          </a:prstGeom>
          <a:noFill/>
        </p:spPr>
      </p:pic>
      <p:pic>
        <p:nvPicPr>
          <p:cNvPr id="63498" name="Picture 10" descr="http://upload.wikimedia.org/wikipedia/en/f/ff/Brigitte_(magazine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653136"/>
            <a:ext cx="1800200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://www.axelspringer.de/mediathek/cw_media_bilder_de_38892.html?typ=bild_druckver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3600400" cy="7920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860032" y="332656"/>
            <a:ext cx="41044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Axel Springer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Verlag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один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найбільших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європейських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видавничих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медіаконцерном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що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випускає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понад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150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найменувань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газет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журналів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більш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ніж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32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країнах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включаючи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Німеччину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Францію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Іспанію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Росію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Швейцарію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Угорщину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Польщу,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Чехію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Загальне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число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працівників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компанії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перевищує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10 000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осіб.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://www.mopo.de/image/view/2013/6/25/23819624,20837733,highRes,maxh,480,maxw,480,1485F2006C7971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4572000" cy="3048001"/>
          </a:xfrm>
          <a:prstGeom prst="rect">
            <a:avLst/>
          </a:prstGeom>
          <a:noFill/>
        </p:spPr>
      </p:pic>
      <p:pic>
        <p:nvPicPr>
          <p:cNvPr id="3076" name="Picture 4" descr="http://img.welt.de/img/unternehmer/crop106077866/2910978242-ci3x2l-w580/meilenstein-springer-2-DW-Kultur-N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789040"/>
            <a:ext cx="2808312" cy="2880320"/>
          </a:xfrm>
          <a:prstGeom prst="rect">
            <a:avLst/>
          </a:prstGeom>
          <a:noFill/>
        </p:spPr>
      </p:pic>
      <p:pic>
        <p:nvPicPr>
          <p:cNvPr id="3078" name="Picture 6" descr="http://upload.wikimedia.org/wikipedia/en/thumb/a/ad/Springernein.jpg/220px-Springerne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005064"/>
            <a:ext cx="2095500" cy="26642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4077072"/>
            <a:ext cx="33843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Компанія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Axel Springer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Verlag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Gmb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була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заснована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1946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Гамбурзі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Німеччина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видавцем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Генріхом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Шпрінгер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його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сином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журналістом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Акселем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Шпрінгер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188640"/>
            <a:ext cx="44644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Axel-Springer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П'ята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частина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концерну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належить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американським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інвесторам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Хеллман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Фрідман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До складу холдингу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входять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національна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щоденна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газета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Bild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</a:t>
            </a:r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щоденні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газети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Die Welt, Hamburger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Abendblatt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Berliner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Zeitung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Berliner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Morgenpost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Bergedorfer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Zeitung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Filmshorner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Nachrichien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недільні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газети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Bild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am Sonntag, Welt am Sonntag, 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теле-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радіогіди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журнали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Funk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Uhr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Bild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der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Frau, Auto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Bild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Sport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Bild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Bildwoche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Journal fur die Frau, Computer-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Bild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газети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рекламних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оголошень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img.kiosko.net/2010/03/06/de/bild.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584176" cy="2088232"/>
          </a:xfrm>
          <a:prstGeom prst="rect">
            <a:avLst/>
          </a:prstGeom>
          <a:noFill/>
        </p:spPr>
      </p:pic>
      <p:pic>
        <p:nvPicPr>
          <p:cNvPr id="1028" name="Picture 4" descr="http://alainelkanninterviews.com/wp-content/uploads/2014/12/springer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88640"/>
            <a:ext cx="2880320" cy="1916832"/>
          </a:xfrm>
          <a:prstGeom prst="rect">
            <a:avLst/>
          </a:prstGeom>
          <a:noFill/>
        </p:spPr>
      </p:pic>
      <p:pic>
        <p:nvPicPr>
          <p:cNvPr id="1030" name="Picture 6" descr="http://cdn.lightgalleries.net/4bd5ec0737e49/images/akam_welt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060848"/>
            <a:ext cx="1800200" cy="2304256"/>
          </a:xfrm>
          <a:prstGeom prst="rect">
            <a:avLst/>
          </a:prstGeom>
          <a:noFill/>
        </p:spPr>
      </p:pic>
      <p:pic>
        <p:nvPicPr>
          <p:cNvPr id="1032" name="Picture 8" descr="http://www.voxeurop.eu/files/images/notule/berliner-zeitung_0.jpg?12423125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2132856"/>
            <a:ext cx="1524000" cy="1905000"/>
          </a:xfrm>
          <a:prstGeom prst="rect">
            <a:avLst/>
          </a:prstGeom>
          <a:noFill/>
        </p:spPr>
      </p:pic>
      <p:pic>
        <p:nvPicPr>
          <p:cNvPr id="1034" name="Picture 10" descr="http://www.voxeurop.eu/files/Berliner-morgenpost-24062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708920"/>
            <a:ext cx="1475655" cy="1971600"/>
          </a:xfrm>
          <a:prstGeom prst="rect">
            <a:avLst/>
          </a:prstGeom>
          <a:noFill/>
        </p:spPr>
      </p:pic>
      <p:pic>
        <p:nvPicPr>
          <p:cNvPr id="1036" name="Picture 12" descr="http://www.axelspringer.de/imgs/21/18081611_44c8d940a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509120"/>
            <a:ext cx="1656184" cy="1988839"/>
          </a:xfrm>
          <a:prstGeom prst="rect">
            <a:avLst/>
          </a:prstGeom>
          <a:noFill/>
        </p:spPr>
      </p:pic>
      <p:sp>
        <p:nvSpPr>
          <p:cNvPr id="1038" name="AutoShape 14" descr="https://abostern.de/wp-content/uploads/2013/08/Bild-der-Fra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https://abostern.de/wp-content/uploads/2013/08/Bild-der-Fra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3861048"/>
            <a:ext cx="144016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 descr="http://www.zeitschriften-cover.de/cover/sport-bild-cover-maerz-2010-x194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437112"/>
            <a:ext cx="1656184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2606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Компанії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належить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частина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активів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кількох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регіональних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видань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видань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за межами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Німеччини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приватних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теле-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радіокомпаній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Sat 1, Radio Hamburg,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Anienne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Bayern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AutoShape 2" descr="data:image/jpeg;base64,/9j/4AAQSkZJRgABAQAAAQABAAD/2wCEAAkGBxMHBhISBxQVFBUWFyAYGRcXGBkcHhwbIBoaHyYfGhocISggICEnHR0cITEiJSksLjAuHB8zODMsNygtLisBCgoKDg0OGxAQGjclHyM0LjU3Nzc0LDQxNzc3MC0rNzQ0NDQ3Ny03NTg2Ny8yNzYvNCwtNDY2LDcuNC8yLzQxNf/AABEIAJQBVQMBIgACEQEDEQH/xAAcAAEAAwEBAQEBAAAAAAAAAAAABgcIBQMEAgH/xABJEAABAgMDBgURBwQCAwEAAAABAAIDBBEFBiEHEjFBUWEIEyJxgRQVFiMyNjdCVHJ0gpGTs8HRUmJzoaKxskNTktIXYyQzwzT/xAAaAQEBAAMBAQAAAAAAAAAAAAAABAMFBgIB/8QAKxEBAAEDAgUCBQUAAAAAAAAAAAECAxEEIQUSMZGhQeETUWFxsSIjgcHw/9oADAMBAAIRAxEAPwC8UREBERARfFatrQLHlTEtWKyEweM9wHQK6TuCr+1suFmyUTNkxGmPvMYGt9ryD7Ags1FScxwgmNP/AI0i53nRg3DoY5fRK5f5d3/65SM3zXsd++aguRFBLEyuWXa5AMYwHHVHbme1wJZ+pTiFEEaGHQiHNIqCDUEbiEH7REQEREBERAREQEUImL/MhZTodmYZphEOdsjGjmtrszAelwU3QEREBEXHtC9UjZs26FaE3LwojaVY+KxrhUVFQTXQQUHYRR7s5szy6V99D+qdnNmeXSvvof1QSFFHuzmzPLpX30P6p2c2Z5dK++h/VBIUUe7ObM8ulffQ/qnZzZnl0r76H9UEhRR7s5szy6V99D+qdnNmeXSvvof1QSFFHuzmzPLpX30P6r7bKvFKWxGLLKmYMZwGcWw4jXECoFSAdFSEHUREQEREBF/M4bUzhtQf1F/M4bUBroQf1ERAREQFW2VHKiy6QMvZYEWaIxri2EDrftcRiG9J1AyLKNekXQutEmBQxDyITTriOrToABcdzVkmbmXzs0+JNuL3vcXOccSSTUk9KD6bZtmYtycMW14r4rzrca03NGho3CgXwIvvsaxpi3ZwQrIhPivOpo0DaToA3mgQfAitCQyF2lMwgZl8vBqO5c9ziOfMaW+wrytTIjacjBLpbiI9PFhvId7IgaPzQVopNc2/M5dCaBs2ITDryoLySx23DxT94UPPoXAnZOJITToc8x0N7TRzXggg7wV4INg3IvfAvlZAjWfVrhhEhnumO2HaDqOsbDUCRLIeTu9T7o3nhR2k8WTmRm/ahnThtb3Q3jeVrqG8RGAsNQRUHcg/SIiAiIgLnXitdlgWHGmZvuYTC6m06gN5NB0roqkOEZeWjINnyx09ui0OrEMaemrqbmlBTMe14se2zNvd24xeOzhqfnZ1RzFa9uhbrby3bl5qDTtjAXAeK8YOb0OBCxorp4Ot5+JnYtnzLsIlYsKp8YDlNHO0Z1PuuQX0iIgLLOXDwkzPND+G1amWaMstiTM7lCmXycvHiNIZRzIT3A9rboIFEFZour2NTvkkz7mJ/qnY1O+STPuYn+qDlIur2NTvkkz7mJ/qufMy75SOWTTXMeNLXAtI5wcQg8kRfRJSUWfjZkjDfEdSuaxpcabaAVog+dF1exqd8kmfcxP9U7Gp3ySZ9zE/1QcpW7wbu+ma9H/+jFW/Y1O+STPuYn+qtTg92TMWfeaZM/AiwgZegL4bmgnjGYAuAxQX0iIgKusuF6OsN0HQYDqRpqsNu0M8c+w5vrKxVmHKo+dvVe+LEgSsyYMPtULtMTuWk8rR4zqu5iNiCukXV7Gp3ySZ9zE/1XOmIDpaMWTLXMc00LXAgg7wcQg81ojg3d6cz6Sfhw1ndaI4N3enM+kn4cNBbaIiAiIgoDhI2qYtsysq08lkMxSPvPJA9gafaVTasPLy8uyjRg7VDhgc2YD+5KrxB7SUq6dnIcKWFXxHBjRtc4gAe0rXtyLqQboWGyBJAZ1AYkSmL30xJ3bBqCzDk0zez+Q4+lOqGaftV5P6qLXyAiIgh2Ua4cG+dlmoDJhgPFRd/wBl9NLT+Wkb6Eu3krtG3ZxzHQTAYxxa+JG5IBBoQ0aX68W4YaQtWIggVzclEjdktiRW9Uxx/UiioB+5D7kbiakbVPdCIgIiICIiDwn5xlnyUSNNnNZDaXuJ1NAqfyWN7zW0+8Nvx5qa0xXlwH2W+K3obQdCvThC3m632DDkpY8uYOc+mqE0jA6+U6nQ1yzugL77CtV9iWxBmZPu4Tw8b6aQdxFQedfFxZMPOAObWlaYVxwrtwPsX5QbXsa0mWxZUGYkzVkVge3mIrQ7xoPMvsVM8HW8vVFmxbPmXcqETFhA/YceUBzPNfXKuZAREQEREBZPyx+Eqd85nwmLWCyflj8JU75zPhMQQxWhwd+/x/oz/wCcNVerQ4O/f4/0Z/8AOGg0miIgIiICIiAiIgLIuVHwhT/4x+S10si5UfCFP/jH5IIstEcG7vTmfST8OGs7rRHBu705n0k/DhoLbREQEREGdOEZZpl72QY9OTGg09ZjiD+Tmqp1q/KzdE3uuq5kqO3wjxkLeQMWesPzDVlKJDMKIWxQQQaEEUII1Eaig9JOZdJzbIsuaPY4PadjmkEH2ha7uLe2DfCw2R5QgPAAiw64sfrBGw6QdY6Vj5dO79vTF3bRbHseI6G8bNDhsc3Q4big2giqO52XCXtBrYd5m9TxMBxjauhnedLmY7ajerVk5uHPSzYkk9sRjsQ5jg4HmIwQe6IiAiIgIiIC/L3iGwl5AAFSToA3r9Kucud5usVzzBgGkWarDG0Mpyz7CG+sgoXKBeM3qvXHma8gnNhjZDbg3290d7io4i+yyLOfa9qQoEoKvivDG85NMdw0oLPsS5pm8hkzGzaxHReqWbc2FVn8TFI51Ui2pZdkw7NsSFKwhWHDhCFQ6wG0x59fOsi3zsJ12rzzErE0Q3nNO1hxaf8AEjpqg/tzLeddm80vNQtDH8obWHBw/wASab6LYktHbMy7XwCHNe0OaRoIIqCOhYgWksgN5uu11zKzBrElTQV0mE6pb7DVu4Bu1BaKIiAiIgLJ+WPwlTvnM+ExawWT8sfhKnfOZ8JiCGK0ODv3+P8ARn/zhqr1aHB37/H+jP8A5w0Gk0REBERAREQEREBZFyo+EKf/ABj8lrpZFyo+EKf/ABj8kEWWiODd3pzPpJ+HDWd1ojg3d6cz6Sfhw0FtoiICIiAqpyr5KheEum7vgMmdL4eAbF310B+/QddNKtZEGI52UiSE06FOsdDew0c1wIIO8FeC19fG48nfCWpajKRAKNiswe3p1jcahUHfPJHPXcznyY6qgjx4YOcB9+HiRzio5kFerr3dvNNXbmc+xYz4R1gGrXec04HpC5CIL+uZlyhzbhCvXDEF2jjodSwn7zMS3nBI5lb8nNMnpZsSTe2Ixwq1zSCCNoIwKxEpJcu+01c6czrMfWGTV8F2LH9Go08YY84wQa/RRu4185e+dl8bZ5zXtoIkInlMJ/dpxo7XTUagSRAREQFlLK9ebslvnFdAdWFB7TDxwIaTVw53Vx2ZqvvKzeXsZuZGfBNIsXtULaHOBq4ea2rucBZOQFcHB2u31XbMWemByYA4uHUf1HDEg/dZh64VQsaXvAYCSTQAaSdy2BcG7wuvdOXliBntbnRCNcR2LsddDgNwCCQqluEXdvjZODaEuMWHiotPskktJ5nVb6wV0rn3gsllu2LGlpvuYrC07jqI3g0I3hBixSvJjeXsWvhBjRDSE48XF2ZjsKnzTR3qqPWpIPsu0YsCcFHw3ljhvBphuXyoNxg1GCKBZF7zdkVzGNjmsWXPEvrrAAzXdLcOdrlPUBERAWT8sfhKnfOZ8Ji1gsn5Y/CVO+cz4TEEMVocHfv8f6M/+cNVerQ4O/f4/wBGf/OGg0miIgIiICIiAiIgLIuVHwhT/wCMfktdLIuVHwhT/wCMfkgiy0Rwbu9OZ9JPw4azutEcG7vTmfST8OGgttERAREQEREBERBDr3ZNZC9Oc+ahcVGP9aFRridrhod0iu9UhfHJFPXdDokoBNQRjnwwc4D70PEj1S4cy1AiDDiLQuWXJtCnrOiT9hsDI0MF8VjRQRG6S6g8cYmuvHXRZ6Qdm6V4411bdhzNnnFuDm1oHsOlrtx/IgHUte2LacO2rJhTEkasisD29Oo7wcDvCxStFcHS1TNXVjS8Q14iLVu5rxWn+QcelBbKIo/fy8IuvdSYmTTOa2kMHXEdg3DZU1O4FBQ2Xe8vXq93ES5rClRmbjEOLz0YN9UqtV+4sQxopdFJLnEkk6STiSV+EE+yLWPDtK+bItouY2FLjjTnuaAX15AxOOPK9VaY67y/9+D7xn1WKUQbW67y/wDfg+8Z9U67y/8Afg+8Z9VilEFq5frIhQ7wQ52znsc2OM2JmOaaRGgCpAOttOlp2qqkRBP8il5ux6+TGRzSFM0gv2BxPId0OwrscVqRYdBocFrnJpeUXquhBjvNYjRxcX8RtKnpFHesglKIiAsn5Y/CVO+cz4TFrBZPyx+Eqd85nwmIIYrQ4O/f4/0Z/wDOGqvVocHfv8f6M/8AnDQaTRFX9/rwP6odKypLWgDjDrdUVzeahFdv75rFmq9Xywm1eqp01vnqdu9t7GWFZDY0qGxi9+Y0Z1BUVqagGoFNSracyiT8y45kRsMbGMH7uqV6X3fSw7MYNAhxHe1zfp+a8MnVjC1Lez5mnFQBxj66K+KD0gu9UrZ2rNq3bmuqM4z+cIpv3LtURE4zEeYynTraj3buk2JbMQxZqNi1rg0ZtRoIaBg0YneaL4rHyk1cG2zDAH24dfzYfkehRO9Nsm3LYfExzByYY2MGjDadJ59y+m6F2nW/O8urYLDy3bfut3n8h0KebVHLNVcNzTRFNOJXDJzbJ2WbElHB7HaHDQvZQG9eUCWuhMQpWRhiIWECI1hoIbNm99MQPaVOJKaZPSjIsq4OY9oc0jWCFBNON/Qqt1UxFUxtL2WRcqPhCn/xj8lrpZFyo+EKf/GPyXl4RZaI4N3enM+kn4cNZ3WiODd3pzPpJ+HDQW2iIgLi23eySsFxFrzMKE4CuaXVd/gKu/JdpZ54RtjGWvFAmmDkxoeYTTx2HWd7XD/EoJtauXKzZTCRbHmDtawMb0l5Dv0r6sm2U/s2tqNAfBEHMh57Bn5xcA6hrgBrbgN6zEpBcS8RuteqBNCpa11IgGtjhRw34GoG0BBsNF4SU2yfk2RZNwex7Q5rhoIOsL3QEREH5ewRGEPFQRQg6wsTWhAErPxIbTUMe5oPMSFsi8tsMsCwY8zMnCEwu5zTADeXUHSsYvcXuJfiTiSg/Ku3gzn/AMm0PNhfvEVJK/eDXI5lkTkcju4jYYPmtJP8wguZZ64Q95urbahyMueRAGfE/EcMB6rD+s7Fed5LZZd+wY81N9zCYXU2nQGje5xDRvKxvaU8+07QiR5w5z4jy9x3k19iD5l6y8u+ZfSXa55pWjQSacwXktE8Hq7fW+78SdmBR8waMrqhNJx9Z1ehrUFBdaZj+zF9276J1pmP7MX3bvotrogxR1pmP7MX3bvonWmY/sxfdu+i2uiDFHWmY/sxfdu+i8ZiVfKkdUscyujOaRX2rbqrTLzdvrxdDqiA2sSVOfv4s0Dx0YO9UoMzq1OD/eXrXeZ0pMOpDmRya6BFbUjmzhUbzmqq16ysw6UmWRJclr2ODmuGpwNQRzFBt5Fx7oW628t24E1Bp2xlXAeK8YOb0OBC7CAsn5Y/CVO+cz4TFrBZPyx+Eqd85nwmIIYrQ4O/f4/0Z/8AOGqvVocHfv8AH+jP/nDQaAvJaHWuxIsVvdBtG+ccB+Zqq3vSeqXy8wNEaC0k/fbyXfJTq/Ui+fsEtlMSHB2brcADUDaddNygljHrrZD5R3/sYTFg7zTlMHOMRvVuiriiuKmg4rNVdz4PpMbfePbbs519xWyLNP8A1RB7Ht+q6Eu7rFk7aGYRZ1xJ28WMP2p/mVzry9vufLO1wY0SGfXAf+7adC6tuyL7YvJCkrPGECEyFuaA0ZzjzVA6AFbdnFMUz85ntPvC3hsRXMV/KmPx7OPdqwX2/aAhwcGjF79TR9TqHyBUgv1fWFdOQ6guxTjQKOcMRD2464h/LXsXPvbfGFdWzjIXTdWKMIscana6HQX6q6G6Bjor6wLtTd5Zmlmw3PqeVEdg0bS55166Ynco65+JOaujpbGnif3Lu0OPEeYkQuiEkk1JJqSTrJ2q/cjUKZl7rFlpscxgeTBzsCWOxPJ0gZ1SK6c7YuXZd0ZC4sBse8DhHmNLW0qAfuQzp853PgujdO9ka8F7yInIhcU4thjc5mLjrOPMNW/Fcr5oxHRnvxVftTNEfpjfM/0sBZFyo+EKf/GPyWulkXKj4Qp/8Y/JTNKiy0Rwbu9OZ9JPw4azutEcG7vTmfST8OGgttERAUUym3W7LbpxYMMdtb2yEfvtBw9YEt6a6lK0QYeiwzBiFsUFrgaEEUII0gg6Cvyr5y0ZM3TkR9oXeYS84x4TRi7/ALGAaT9oa9OmtaGQT3JxlNj3NPFRgY0sTUwyaFhOkwzq2lpwO4klXvYWUyzLahgwZpkNx8SMeLIOzlck9BKyWiDbcOfhRWVhRIZG0OaR+64tt35s6w4ZNoTUIEeIxwe//BlT7cFj5EE/yn5Sol9IohSjTClWGoYaZz3fafTDDU0YDfqgCIg/rWlzqNxJ1LXeTW75u1cyWgRhSJm58Tz3nOI6KhvqqociGT11ozzLQthpEGGc6C0j/wBjxodQ+K04jaQNQNb9tCcZZ0jEjTZzWQ2l7jsAFSgpfhF3moyDZ0sdNI0XmxDG+2ruhqoxdS89svvDeCPNTOmK8upsboa3oaAOhctB0ruWO+37dgSsr3UV4bXYNbuYNqehbJs+TZZ0jDgygzWQ2hjRsAFAqT4Od286JHtCYGjtMKu3AvI6M1td7gr0QEREBERAXnMQGzMu5kcBzXAtcDoIIoQeheiIMbXysF12rzTErFrSG/kk62HFp/xI6ariq9+EZdvjJeBaEuMWdpi+aSSwnmcXCv3m7FRCC6ODrebiJ6NZ8ycInbYVftgUcBztofUO1X2sU2LacSxbWgzEkaPhPDx0HQdxGB3FbKsa0mWxZUGYkzVkVge3mIrQ7xoPMg+xZPyx+Eqd85nwmLWCyflj8JU75zPhMQQxWhwd+/x/oz/5w1V6tDg79/j/AEZ/84aC974Md1mL5ckOhuDwRpGo/kVBYkaDaEYRI5MvHBrxsMVaTtcwYg72+xWo9giMIeAQcCCojOQnQZ0whChEk8mkJmI26FFqb86eYrjO+3TKLU6X4s59H7h3VZa9nk2k7GKWRHcVgC5pNHjObgXNdiKa1yL22ZHs8Ph2VHgSzZlznxpmLEzYjiXE5jABgADpG3VrmMtOGWglkejixhJLQAMNQGjDQozedxtmOxkMQs4NzobI7GuY/OAqM7BzHggjA0Kz0cTt3MRNX8ePt9G24fo+WqNsR6z5/wB3lDrNsOxrDIdaEV87EGOa1pDK7tAPS4jcuhaWUKIZfirChMloYFAaAuA3DuW+wrkzE7Dkpgw7Ws5jXjSBEjQ+kAucCN4wXmLWlGjCQaeeYi/JUzdpnq6ajh9Oeaqia/vNOO2Yjw5ExHdMxi+ZcXuOlziST0lTnJLIufacWM4HNbDzQ6mBLjXA68G/mFHod4SyIBZkpKscTQdrMR9TgAC9xqa7lcN3peNLWSwWq/PikVeaAAE+KA0AUAww2E60m7FW0MfFb1dqxyTERzbdd+0beXSWRcqPhCn/AMY/Ja6WRcqPhCn/AMY/JeHKIstEcG7vTmfST8OGs7rRHBu705n0k/DhoLbREQEREBVvf7JHLXmiOj2aeppg4kgch52vaNB+8NuIKshEGRLyZPrQu489Xy73MH9WGC9lNucO59YBRdbjXKtG7Unajq2jKwIh2vhsJ9pFUGMUWuDk2souqZKD7HftWi+2SuZZ8g4GUk5dpGg8U0n2kVQZPsO7c3b8UNseXixammc1pzR5zzyR0lXNcXIg2ViNjXtcIjhiIDO5B/7HeN5ooN5CudjQxoDAABqC/qD8w2CGwNhgAAUAGAA2AKv8tMKdtG7TZS70CJFMZ3bS2mDG0NK1GLnU6AdqsJEGSP8AjW1fIov6fqv63JpaxdTqKL+n6rWyIOTdSw2Xcu7AlZfRDYATtccXO6XEldZEQEREBERAREQc28dkMt6wo8tNdzFYW12GmDhvBoehZciZM7VZEI6jimhpUZtDzY6FrVEGSP8AjW1fIov6fqrsyIS09ZFjRZS8EvEhNY7PhOdShDic5uB1O5XrHYrLRAWccqFxrRta/k3Gs6ViRIb3NzXClDSGwYY7QVo5EGSP+NbV8ii/p+qsDIjc+esG+D4try8SEwwHNznUpnFzDTA7AVe6IC84kMONRTOAIBpoqvRF8mImMSOEyVdAfEEUaWOFdRwXEdKi05QQyQIjamGToNdLDz6RvU4OOlfFFsmDEOLAOao/ZaGeD1WsRZnMRnaflONswvtazlnM9fogbrSdxfE23CbHa3DNijlN5naQvnh3bs+1Y9JPqmC4+K2j2j2gmnSFYUzY8Gac0zLA4tFASTWm86+lfVLy7JZmbLta0bGgD9ldY02oonE15p7ypnidNMZtRNM/ScR26eEYu1cWDYc9xznOivHcFwAzd4A0nepYiLYRGGtv6i5fq57k5kWacoNw7StK+s5GkZSK+G+KS1wpQjDEYrSyL6wskf8AGtq+RRf0/VXdkKsKZsC7keHbMJ0F7o+cA6mIzGCuG8FWSiAiIgIiICIiAiIgIiICIiAiIgIiICIiAiIgIiICIiAiIgIiICIiAiIgIiICIiAiIgIiICIiAiIgIi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2"/>
            <a:ext cx="3995489" cy="177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 descr="http://www.radioszene.de/wp-content/uploads/2011/01/RH_Anke_und_John-550-530x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708920"/>
            <a:ext cx="4472186" cy="3168352"/>
          </a:xfrm>
          <a:prstGeom prst="rect">
            <a:avLst/>
          </a:prstGeom>
          <a:noFill/>
        </p:spPr>
      </p:pic>
      <p:pic>
        <p:nvPicPr>
          <p:cNvPr id="2055" name="Picture 7" descr="http://i1307.photobucket.com/albums/s595/Steher72/RHH-Logo_zps38b56422.jpg:origi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725144"/>
            <a:ext cx="1764704" cy="1944216"/>
          </a:xfrm>
          <a:prstGeom prst="rect">
            <a:avLst/>
          </a:prstGeom>
          <a:noFill/>
        </p:spPr>
      </p:pic>
      <p:pic>
        <p:nvPicPr>
          <p:cNvPr id="2057" name="Picture 9" descr="http://www.merkur-online.de/bilder/2014/07/08/3685359/1767388253-wolfgang-leikermoser-indra-antenne-bayern-1qF071EUPve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84984"/>
            <a:ext cx="3528392" cy="2592288"/>
          </a:xfrm>
          <a:prstGeom prst="rect">
            <a:avLst/>
          </a:prstGeom>
          <a:noFill/>
        </p:spPr>
      </p:pic>
      <p:pic>
        <p:nvPicPr>
          <p:cNvPr id="2059" name="Picture 11" descr="http://www.antenne.de/images/cover/brand/antenne-bayer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060848"/>
            <a:ext cx="2619375" cy="1266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260648"/>
            <a:ext cx="42839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Hubert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Burda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Media </a:t>
            </a:r>
            <a:endParaRPr lang="uk-UA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це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міжнародний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видавничий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концерн,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представництва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якого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знаходяться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Німеччині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Центральній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Східній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Європі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Росії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Азії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території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Німеччини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поряд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штаб-квартирою в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Оффенбурзі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підприємство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має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представництва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Мюнхені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Берліні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Гамбурзі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сьогоднішній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день сфера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діяльності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концерну -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це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випуск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262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журналів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Німеччині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інших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країнах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частки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численних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інтернет-проектах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радіостанціях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ТВ-проекти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директ-маркетинг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6" name="Picture 2" descr="http://upload.wikimedia.org/wikipedia/en/5/59/Hubert_Burda_Media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8640"/>
            <a:ext cx="1440160" cy="1440160"/>
          </a:xfrm>
          <a:prstGeom prst="rect">
            <a:avLst/>
          </a:prstGeom>
          <a:noFill/>
        </p:spPr>
      </p:pic>
      <p:pic>
        <p:nvPicPr>
          <p:cNvPr id="67590" name="Picture 6" descr="http://upload.wikimedia.org/wikipedia/commons/c/c0/Hubert_Burda_Media_in_Offenbu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4464496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332656"/>
            <a:ext cx="43204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Засновник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імперії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Hubert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Burda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Франц Бурда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видавав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свої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перші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журнали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ще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за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часів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імператора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Вільгельма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з 1898 р.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Його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син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сенатор Франц Бурда ІІ, став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його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наступником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виявивши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собі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видавничий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талант, почав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розширювати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підприємство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Особливу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роль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успіху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видавничого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підприємства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Франца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Бурди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II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зіграла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його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дружина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Анна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Магдалені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Леммінгер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відома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всьому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світу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як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Енне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Бурда.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Більше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50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років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вона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випускала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видання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присвячені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моді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Сьогодні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журнал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Burda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випускається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на 16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мовах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90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країнах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світу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0" name="Picture 2" descr="http://upload.wikimedia.org/wikipedia/commons/thumb/0/09/Anna_Lemminger_and_Franz_Burda.jpg/220px-Anna_Lemminger_and_Franz_Bur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8640"/>
            <a:ext cx="2095500" cy="3314700"/>
          </a:xfrm>
          <a:prstGeom prst="rect">
            <a:avLst/>
          </a:prstGeom>
          <a:noFill/>
        </p:spPr>
      </p:pic>
      <p:pic>
        <p:nvPicPr>
          <p:cNvPr id="68612" name="Picture 4" descr="http://www.hubert-burda-media.de/chameleon/mediapool/thumbs/9/d7/Senator-Franz-Burda_483x316-ID101104-4d2dc2136b94e873b594d7bcc303b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2448272" cy="2736304"/>
          </a:xfrm>
          <a:prstGeom prst="rect">
            <a:avLst/>
          </a:prstGeom>
          <a:noFill/>
        </p:spPr>
      </p:pic>
      <p:pic>
        <p:nvPicPr>
          <p:cNvPr id="68614" name="Picture 6" descr="http://www.hubert-burda-media.de/chameleon/mediapool/thumbs/8/47/Aenne-Burda-mit-der-ersten-russischen-BURDA-MODEN_630x474-ID100449-bbd88da98ea3d63b600666789fa46e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17032"/>
            <a:ext cx="3528392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88640"/>
            <a:ext cx="4355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Hubert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Burda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Media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сімейне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підприємство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більш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ніж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100-річною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історією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поєднує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традиції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інновації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бізнесі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Доктор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Хуберт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Бурда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почав роботу у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видавництві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шістдесятих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роках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минулого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століття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Після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смерті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свого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батька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він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наприкінці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1986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прийняв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керівництво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видавництвом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випускав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у той час 15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журналів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друкарнею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Хуберт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Бурда заклав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основні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віхи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розвитку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німецького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медійного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ландшафту: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суспільно-політичний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журнал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Focus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жіночий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тижневик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Lisa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видання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під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його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брендом, журнал про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зірок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/>
              <a:t>Bunte</a:t>
            </a:r>
            <a:r>
              <a:rPr lang="uk-UA" sz="2000" dirty="0" smtClean="0"/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6" name="Picture 4" descr="http://www.hubertburda.de/hubert-burd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48680"/>
            <a:ext cx="1944216" cy="2376264"/>
          </a:xfrm>
          <a:prstGeom prst="rect">
            <a:avLst/>
          </a:prstGeom>
          <a:noFill/>
        </p:spPr>
      </p:pic>
      <p:pic>
        <p:nvPicPr>
          <p:cNvPr id="69638" name="Picture 6" descr="http://media.epochtimes.de/2010/02/05/20100205092125_DEU_Medien_Burda_Portraet_BUR502_pt_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592288" cy="3600400"/>
          </a:xfrm>
          <a:prstGeom prst="rect">
            <a:avLst/>
          </a:prstGeom>
          <a:noFill/>
        </p:spPr>
      </p:pic>
      <p:pic>
        <p:nvPicPr>
          <p:cNvPr id="69640" name="Picture 8" descr="http://www4.pictures.zimbio.com/gi/Maria+Furtwaengler+Hubert+Burda+Aenne+Burda+gVbbZoF0plh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17032"/>
            <a:ext cx="4104456" cy="2979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97152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75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журналів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концерну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видаються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Німеччині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Bunte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Freundin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, Frau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im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Trend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Крім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того, концерн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випускає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такі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відомі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міжнародні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журнальні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бренди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як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Elle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Німеччина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nStyle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Німеччина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Playboy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Росія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Німеччина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 та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інші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З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власних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брендів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більшість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видань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Hubert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Burda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Media -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власні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досить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привести в приклад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знамениті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журнали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Lisa, Focus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Bunte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658" name="Picture 2" descr="http://www.hubert-burda-media.com/chameleon/mediapool/thumbs/7/25/Magazine-Titel-Geschaeftsfelder-Magazine-national_631x473-ID100383-d556f2bd0475305fa1aff146f8195b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280920" cy="4505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5364088" y="156410"/>
            <a:ext cx="3312368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Кожна із </a:t>
            </a:r>
            <a:r>
              <a:rPr lang="uk-UA" sz="2200" b="1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16 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земель, що входить у склад федерації, має свою конституцію і парламент – 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ландтаг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3048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Землі, будучи самостійними суб’єктами федерації автономно визначають структуру своїх органів виконавчої влади. Але при цьому землі не є 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суверенними державами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та 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не мають права на відділення. </a:t>
            </a:r>
            <a:endParaRPr kumimoji="0" lang="uk-UA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2707" name="Picture 3" descr="http://2.bp.blogspot.com/-TWsLR02O7zM/U263q7xYrqI/AAAAAAAACBs/hM7VaEAjALE/s1600/germany-the-lander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076056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260647"/>
            <a:ext cx="377991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Süddeutscher</a:t>
            </a: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Verlag</a:t>
            </a:r>
            <a:endParaRPr lang="uk-UA" sz="2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000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Німецька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медіакомпанія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, яка спочатку розпочала свою діяльність із появою в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6 жовтня 1945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р.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газети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Süddeutsche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Zeitung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Компанія</a:t>
            </a:r>
            <a:r>
              <a:rPr lang="uk-UA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i="1" dirty="0" smtClean="0">
                <a:latin typeface="Arial" pitchFamily="34" charset="0"/>
                <a:cs typeface="Arial" pitchFamily="34" charset="0"/>
              </a:rPr>
              <a:t>Süddeutsche Verlag GmbH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була заснована в Мюнхені в 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1947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р. 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 August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Schwingenstein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, Edmund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Goldschagg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, Franz Josef Schöningh und Werner Friedmann.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000" dirty="0" smtClean="0">
                <a:latin typeface="Arial" pitchFamily="34" charset="0"/>
                <a:cs typeface="Arial" pitchFamily="34" charset="0"/>
              </a:rPr>
              <a:t>Сьогодні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медіакомпанія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складається із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100 дочірніх компаній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endParaRPr lang="uk-UA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4" name="Picture 4" descr="http://www.joseffelder.de/archiv/Die%20drei%20Lizenzinhaber%20der%20SZ%20August%20Schwingenstein,%20Edmund%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293096"/>
            <a:ext cx="2592288" cy="2304256"/>
          </a:xfrm>
          <a:prstGeom prst="rect">
            <a:avLst/>
          </a:prstGeom>
          <a:noFill/>
        </p:spPr>
      </p:pic>
      <p:pic>
        <p:nvPicPr>
          <p:cNvPr id="71686" name="Picture 6" descr="http://polpix.sueddeutsche.com/polopoly_fs/1.1008576.1355786857!/httpImage/image.jpg_gen/derivatives/900x600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221088"/>
            <a:ext cx="1728192" cy="2348880"/>
          </a:xfrm>
          <a:prstGeom prst="rect">
            <a:avLst/>
          </a:prstGeom>
          <a:noFill/>
        </p:spPr>
      </p:pic>
      <p:pic>
        <p:nvPicPr>
          <p:cNvPr id="71688" name="Picture 8" descr="http://www.manager-magazin.de/images/image-571005-galleryV9-lec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88640"/>
            <a:ext cx="3672408" cy="3960440"/>
          </a:xfrm>
          <a:prstGeom prst="rect">
            <a:avLst/>
          </a:prstGeom>
          <a:noFill/>
        </p:spPr>
      </p:pic>
      <p:pic>
        <p:nvPicPr>
          <p:cNvPr id="71690" name="Picture 10" descr="http://www.cancom-didas.de/kunden/suddeutscher-verlag/image_min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88640"/>
            <a:ext cx="1977008" cy="864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404664"/>
            <a:ext cx="37444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Найбільш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відомі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продукти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газетно-видавничого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об'єднання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Мюнхені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щоденна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газета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Süddeutsche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Zeitung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та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вечірня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Abendzeitung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Компанія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є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власником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десятка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регіональних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земельних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) газет -</a:t>
            </a:r>
            <a:r>
              <a:rPr lang="en-US" sz="2000" b="1" dirty="0" err="1" smtClean="0"/>
              <a:t>Bayerische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Staatszeitung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2000" b="1" dirty="0" smtClean="0"/>
              <a:t>Frankenpost, Freies Wort, Neue Presse, Südthüringer Zeitung </a:t>
            </a:r>
            <a:r>
              <a:rPr lang="de-DE" sz="2000" dirty="0" smtClean="0"/>
              <a:t>und </a:t>
            </a:r>
            <a:r>
              <a:rPr lang="de-DE" sz="2000" b="1" dirty="0" smtClean="0"/>
              <a:t>Meininger Tageblatt</a:t>
            </a:r>
            <a:r>
              <a:rPr lang="uk-UA" sz="2000" dirty="0" smtClean="0"/>
              <a:t>,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буклети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брошури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, книги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06" name="Picture 2" descr="http://www.print.de/var/ezwebin_site/storage/images/news-aktuelles/bildergalerien/die-zehn-auflagenstaerksten-tageszeitungen-deutschlands/3.-platz-sueddeutsche-zeitung-gesamtausgabe/1135493-1-ger-DE/3.-Platz-Sueddeutsche-Zeitung-Gesamtausgabe_image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0648"/>
            <a:ext cx="2051720" cy="2808312"/>
          </a:xfrm>
          <a:prstGeom prst="rect">
            <a:avLst/>
          </a:prstGeom>
          <a:noFill/>
        </p:spPr>
      </p:pic>
      <p:pic>
        <p:nvPicPr>
          <p:cNvPr id="72708" name="Picture 4" descr="http://www.pressekatalog.de/coverm/Abendzeitung_M%FCnchen-00148_2011_910287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640"/>
            <a:ext cx="1905000" cy="2619375"/>
          </a:xfrm>
          <a:prstGeom prst="rect">
            <a:avLst/>
          </a:prstGeom>
          <a:noFill/>
        </p:spPr>
      </p:pic>
      <p:pic>
        <p:nvPicPr>
          <p:cNvPr id="72710" name="Picture 6" descr="http://www.tettenborn.net/w_buero/2013-01-18%20Bayerische%20Staatszeitung-Nuoffi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708920"/>
            <a:ext cx="1857375" cy="2667000"/>
          </a:xfrm>
          <a:prstGeom prst="rect">
            <a:avLst/>
          </a:prstGeom>
          <a:noFill/>
        </p:spPr>
      </p:pic>
      <p:pic>
        <p:nvPicPr>
          <p:cNvPr id="72712" name="Picture 8" descr="http://www.zeitungsteam-koeln.de/portal/pics/Titelseiten/Frankenpost_TZ_Titelsei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564904"/>
            <a:ext cx="1584176" cy="2079873"/>
          </a:xfrm>
          <a:prstGeom prst="rect">
            <a:avLst/>
          </a:prstGeom>
          <a:noFill/>
        </p:spPr>
      </p:pic>
      <p:pic>
        <p:nvPicPr>
          <p:cNvPr id="72714" name="Picture 10" descr="http://www.insuedthueringen.de/storage/pic/intern/import/fp-mpo/verlagsbeilagen/fwverlagsbeilagen/2034533_1_pl_nine_161012.jpg?version=13532871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221088"/>
            <a:ext cx="1728192" cy="2376264"/>
          </a:xfrm>
          <a:prstGeom prst="rect">
            <a:avLst/>
          </a:prstGeom>
          <a:noFill/>
        </p:spPr>
      </p:pic>
      <p:pic>
        <p:nvPicPr>
          <p:cNvPr id="72716" name="Picture 12" descr="http://www.pressekatalog.de/bildm/20997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509120"/>
            <a:ext cx="1656184" cy="2160240"/>
          </a:xfrm>
          <a:prstGeom prst="rect">
            <a:avLst/>
          </a:prstGeom>
          <a:noFill/>
        </p:spPr>
      </p:pic>
      <p:pic>
        <p:nvPicPr>
          <p:cNvPr id="72718" name="Picture 14" descr="http://www.insuedthueringen.de/pics/th/logos/zeitungsrolle_gross_mm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5445224"/>
            <a:ext cx="2857500" cy="1047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260648"/>
            <a:ext cx="388843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4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Funke</a:t>
            </a:r>
            <a:r>
              <a:rPr lang="en-US" sz="24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Medien</a:t>
            </a:r>
            <a:r>
              <a:rPr lang="en-US" sz="24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gruppe</a:t>
            </a:r>
            <a:endParaRPr lang="uk-UA" sz="2400" b="1" u="sng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uk-UA" sz="2400" b="1" u="sng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Це третій за величиною</a:t>
            </a: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видавець газет і журналів у 8 країнах світу. </a:t>
            </a:r>
          </a:p>
          <a:p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2012 р. родина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Funk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викупила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акції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WAZ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перейменувала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компанію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 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2013 р.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Funk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викупила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декілька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газет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журналів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 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Berliner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Morgenpost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 , 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Hamburger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Abendblatt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Hörzu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у компанії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Axel Springer AG</a:t>
            </a: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4754" name="Picture 2" descr="http://essener-buendnis-fuer-familie.de/uploads/pics/funk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2671564" cy="1008112"/>
          </a:xfrm>
          <a:prstGeom prst="rect">
            <a:avLst/>
          </a:prstGeom>
          <a:noFill/>
        </p:spPr>
      </p:pic>
      <p:pic>
        <p:nvPicPr>
          <p:cNvPr id="74756" name="Picture 4" descr="http://www.funkemedien.de/export/sites/fmg/.content/image/kopfgrafiken/Kopfgrafik_Media-office_MH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4716016" cy="2592288"/>
          </a:xfrm>
          <a:prstGeom prst="rect">
            <a:avLst/>
          </a:prstGeom>
          <a:noFill/>
        </p:spPr>
      </p:pic>
      <p:pic>
        <p:nvPicPr>
          <p:cNvPr id="74758" name="Picture 6" descr="http://www.braunschweiger-zeitung.de/img/wirtschaft_region/crop1181915/9907569546-cwide-w472/Geschaeftsfuehrung-Funke-Mediengrup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05064"/>
            <a:ext cx="4495800" cy="2524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404664"/>
            <a:ext cx="4211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Видає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газети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Westdeutsche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Allgemeine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Zeitung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Westfalische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Rundschau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Neue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Ruhr-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Zeitung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West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Falenpost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Echo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der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Frau, 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Photo Revue, </a:t>
            </a:r>
          </a:p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Neue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Krournzeitung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Kurier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Thuringer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allgemeinen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Ostthuringer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Zeitung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Володіє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часткою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активів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ряді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маленьких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приватних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теле-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радіокомпаній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також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25% у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виданні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розсилці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каталогу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товарів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Отто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778" name="AutoShape 2" descr="https://encrypted-tbn3.gstatic.com/images?q=tbn:ANd9GcS0gEF4Me5z9gEwIJoMjh_6MkFtp2U8j4DU6kG_3QmrDZctyU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5780" name="Picture 4" descr="http://www.wirmobil.de/export/sites/wirmobil/.content/image/Zeitungensmarken/Zeitungsrollen_alle_aktuell_0820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5877272"/>
          </a:xfrm>
          <a:prstGeom prst="rect">
            <a:avLst/>
          </a:prstGeom>
          <a:noFill/>
        </p:spPr>
      </p:pic>
      <p:sp>
        <p:nvSpPr>
          <p:cNvPr id="75782" name="AutoShape 6" descr="Картинки по запросу westdeutsche allgemeine zeit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5784" name="Picture 8" descr="http://www.zis.at/img.aspx?id=9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772816"/>
            <a:ext cx="1428750" cy="2162176"/>
          </a:xfrm>
          <a:prstGeom prst="rect">
            <a:avLst/>
          </a:prstGeom>
          <a:noFill/>
        </p:spPr>
      </p:pic>
      <p:pic>
        <p:nvPicPr>
          <p:cNvPr id="75786" name="Picture 10" descr="http://katorg.ucoz.ru/Katonline/FS2010/Otto_So_bin_Ich_2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37112"/>
            <a:ext cx="1907704" cy="2204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netzfrauen.org/wp-content/uploads/2013/12/medienkonzer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00446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dic.academic.ru/pictures/wiki/files/65/Administrativnoje_Delenije_Germani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0486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Адміністративний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поділ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Німеччини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namonitore.ru/uploads/catalog/goroda/razvevayushiysya_flag_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320480" cy="3312368"/>
          </a:xfrm>
          <a:prstGeom prst="rect">
            <a:avLst/>
          </a:prstGeom>
          <a:noFill/>
        </p:spPr>
      </p:pic>
      <p:pic>
        <p:nvPicPr>
          <p:cNvPr id="76804" name="Picture 4" descr="http://www.extremalov.net/content/cat/full/50-f5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202832" cy="31619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88024" y="3429000"/>
            <a:ext cx="41764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Федеральний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герб (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Das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Bundeswappen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Федеративної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Республіки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Німеччина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є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золотий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щит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чорним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зверненим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вправо орлом.</a:t>
            </a:r>
          </a:p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Встановлення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про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федеральний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герб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було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прийнято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20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січня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1950,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але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воно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містить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лише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опис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Сам же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малюнок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герба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був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прийнятий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липня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1952 р.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573017"/>
            <a:ext cx="4320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Прапор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Німеччини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був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затверджений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23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травня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1949 р.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Прапором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федерації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став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чорно-червоно-золотий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що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символізує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єдність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свободу.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Чорний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золотий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кольори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з'являються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німецьких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гербах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ще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середні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століття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Чорний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символізував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німців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силу,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мужність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велике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минуле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4860032" y="147990"/>
            <a:ext cx="4032448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4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Німеччина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– парламентсько-демократична федеративна держава.  Прийнята в 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1949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р. 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Конституція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зі змінами та доповненнями діє і до сьогодні.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Голова держави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– президент, який вибирається Федеральним Зібранням строком на 5 років. Він виконує представницькі функції.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Посаду президента </a:t>
            </a:r>
            <a:r>
              <a:rPr lang="uk-UA" sz="22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</a:t>
            </a:r>
            <a:r>
              <a:rPr lang="ru-RU" sz="2400" dirty="0" smtClean="0"/>
              <a:t> </a:t>
            </a:r>
            <a:r>
              <a:rPr lang="ru-RU" sz="2400" dirty="0" smtClean="0"/>
              <a:t>19 </a:t>
            </a:r>
            <a:r>
              <a:rPr lang="ru-RU" sz="2400" dirty="0" err="1" smtClean="0"/>
              <a:t>березня</a:t>
            </a:r>
            <a:r>
              <a:rPr lang="ru-RU" sz="2400" dirty="0" smtClean="0"/>
              <a:t> </a:t>
            </a:r>
            <a:r>
              <a:rPr lang="ru-RU" sz="2400" dirty="0" smtClean="0"/>
              <a:t>2017 </a:t>
            </a:r>
            <a:r>
              <a:rPr lang="ru-RU" sz="2400" dirty="0" smtClean="0"/>
              <a:t>р. </a:t>
            </a:r>
            <a:r>
              <a:rPr lang="ru-RU" sz="2400" dirty="0" err="1" smtClean="0"/>
              <a:t>займає</a:t>
            </a:r>
            <a:r>
              <a:rPr lang="ru-RU" sz="2400" dirty="0" smtClean="0"/>
              <a:t> </a:t>
            </a:r>
            <a:r>
              <a:rPr lang="ru-RU" sz="2400" b="1" dirty="0" smtClean="0"/>
              <a:t>Франк-Вальтер </a:t>
            </a:r>
            <a:r>
              <a:rPr lang="ru-RU" sz="2400" b="1" dirty="0" err="1" smtClean="0"/>
              <a:t>Штайнмайєр</a:t>
            </a:r>
            <a:r>
              <a:rPr lang="ru-RU" sz="2400" dirty="0" smtClean="0"/>
              <a:t>.</a:t>
            </a:r>
            <a:endParaRPr kumimoji="0" lang="uk-UA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57346" name="AutoShape 2" descr="Картинки по запросу &quot;президент німеччин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47" name="Picture 3" descr="C:\Users\User\Desktop\30_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225082" cy="2816721"/>
          </a:xfrm>
          <a:prstGeom prst="rect">
            <a:avLst/>
          </a:prstGeom>
          <a:noFill/>
        </p:spPr>
      </p:pic>
      <p:sp>
        <p:nvSpPr>
          <p:cNvPr id="57349" name="AutoShape 5" descr="Картинки по запросу &quot;президент німеччин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50" name="Picture 6" descr="C:\Users\User\Desktop\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01008"/>
            <a:ext cx="4392488" cy="2930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5076056" y="476672"/>
            <a:ext cx="352839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4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Законодавча влада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здійснюється 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бундестагом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(нижня палата парламенту), в яку входить 662 депутати, які обираються строком на 4 роки. </a:t>
            </a:r>
          </a:p>
          <a:p>
            <a:pPr marL="0" marR="0" lvl="0" indent="1444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200" dirty="0" smtClean="0">
              <a:solidFill>
                <a:srgbClr val="000000"/>
              </a:solidFill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66566" name="Picture 6" descr="http://unt.ua/images/general/2015/01/18/20150118191227-4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824536" cy="3533776"/>
          </a:xfrm>
          <a:prstGeom prst="rect">
            <a:avLst/>
          </a:prstGeom>
          <a:noFill/>
        </p:spPr>
      </p:pic>
      <p:pic>
        <p:nvPicPr>
          <p:cNvPr id="66568" name="Picture 8" descr="http://joinfo.ua/images/news/2015/02/54e61aa0be2cf_bundestag.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573016"/>
            <a:ext cx="5334000" cy="3058295"/>
          </a:xfrm>
          <a:prstGeom prst="rect">
            <a:avLst/>
          </a:prstGeom>
          <a:noFill/>
        </p:spPr>
      </p:pic>
      <p:pic>
        <p:nvPicPr>
          <p:cNvPr id="66570" name="Picture 10" descr="http://www.rusverlag.de/wp-content/uploads/2013/09/%D0%9C%D0%B5%D1%80%D0%BA%D0%B5%D0%BB%D1%8C_%D0%91%D1%83%D0%BD%D0%B4%D0%B5%D1%81%D1%82%D0%B0%D0%B3_%D0%92%D0%B8%D0%B4%D0%B5%D0%BE%D0%BA%D0%B0%D0%B4%D1%80-%D0%BF%D0%BE%D0%BB%D1%8C%D0%B7%D0%BE%D0%B2%D0%B0%D1%82%D0%B5%D0%BB%D1%8F-Welten-Wissen-YouTu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61048"/>
            <a:ext cx="3168352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548680"/>
            <a:ext cx="37079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44463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2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Нові державні закони затверджує </a:t>
            </a:r>
            <a:r>
              <a:rPr lang="uk-UA" sz="2200" b="1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бундесрат</a:t>
            </a:r>
            <a:r>
              <a:rPr lang="uk-UA" sz="22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(верхня палата парламенту), що складається з </a:t>
            </a:r>
            <a:r>
              <a:rPr lang="uk-UA" sz="2200" b="1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68</a:t>
            </a:r>
            <a:r>
              <a:rPr lang="uk-UA" sz="22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представників федеральних земель. </a:t>
            </a:r>
            <a:endParaRPr lang="uk-UA" sz="2200" dirty="0" smtClean="0"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8610" name="Picture 2" descr="http://img-fotki.yandex.ru/get/3510/motp.25/0_23f7b_7efc6d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356992"/>
            <a:ext cx="5149080" cy="3194720"/>
          </a:xfrm>
          <a:prstGeom prst="rect">
            <a:avLst/>
          </a:prstGeom>
          <a:noFill/>
        </p:spPr>
      </p:pic>
      <p:pic>
        <p:nvPicPr>
          <p:cNvPr id="68612" name="Picture 4" descr="http://www.bpb.de/cache/images/8/42528-3x2-original.jpg?5C6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824536" cy="3312368"/>
          </a:xfrm>
          <a:prstGeom prst="rect">
            <a:avLst/>
          </a:prstGeom>
          <a:noFill/>
        </p:spPr>
      </p:pic>
      <p:pic>
        <p:nvPicPr>
          <p:cNvPr id="68614" name="Picture 6" descr="http://www.rusverlag.de/wp-content/uploads/2011/12/b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3312368" cy="2621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471</TotalTime>
  <Words>1869</Words>
  <Application>Microsoft Office PowerPoint</Application>
  <PresentationFormat>Экран (4:3)</PresentationFormat>
  <Paragraphs>176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Литейная</vt:lpstr>
      <vt:lpstr>Загальні відомості про Німеччину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Загальні відомості про Німеччину</dc:title>
  <dc:creator>User</dc:creator>
  <cp:lastModifiedBy>User</cp:lastModifiedBy>
  <cp:revision>93</cp:revision>
  <dcterms:created xsi:type="dcterms:W3CDTF">2015-02-22T15:49:19Z</dcterms:created>
  <dcterms:modified xsi:type="dcterms:W3CDTF">2020-03-15T14:14:38Z</dcterms:modified>
</cp:coreProperties>
</file>